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8" r:id="rId5"/>
    <p:sldId id="259" r:id="rId6"/>
    <p:sldId id="260" r:id="rId7"/>
    <p:sldId id="261" r:id="rId8"/>
    <p:sldId id="291" r:id="rId9"/>
    <p:sldId id="266" r:id="rId10"/>
    <p:sldId id="285" r:id="rId11"/>
    <p:sldId id="264" r:id="rId12"/>
    <p:sldId id="284" r:id="rId13"/>
    <p:sldId id="286" r:id="rId14"/>
    <p:sldId id="287" r:id="rId15"/>
    <p:sldId id="288" r:id="rId16"/>
    <p:sldId id="281" r:id="rId17"/>
    <p:sldId id="282" r:id="rId18"/>
    <p:sldId id="292" r:id="rId19"/>
    <p:sldId id="265" r:id="rId20"/>
    <p:sldId id="267" r:id="rId21"/>
    <p:sldId id="268" r:id="rId22"/>
    <p:sldId id="269" r:id="rId23"/>
    <p:sldId id="270" r:id="rId24"/>
    <p:sldId id="271" r:id="rId25"/>
    <p:sldId id="272" r:id="rId26"/>
    <p:sldId id="273" r:id="rId27"/>
    <p:sldId id="274" r:id="rId28"/>
    <p:sldId id="275" r:id="rId29"/>
    <p:sldId id="276" r:id="rId30"/>
    <p:sldId id="289" r:id="rId31"/>
    <p:sldId id="277" r:id="rId32"/>
    <p:sldId id="278" r:id="rId33"/>
    <p:sldId id="279" r:id="rId34"/>
    <p:sldId id="280" r:id="rId35"/>
    <p:sldId id="283" r:id="rId36"/>
    <p:sldId id="290" r:id="rId37"/>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84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showGuides="1">
      <p:cViewPr varScale="1">
        <p:scale>
          <a:sx n="86" d="100"/>
          <a:sy n="86" d="100"/>
        </p:scale>
        <p:origin x="466" y="67"/>
      </p:cViewPr>
      <p:guideLst/>
    </p:cSldViewPr>
  </p:slideViewPr>
  <p:notesTextViewPr>
    <p:cViewPr>
      <p:scale>
        <a:sx n="1" d="1"/>
        <a:sy n="1" d="1"/>
      </p:scale>
      <p:origin x="0" y="0"/>
    </p:cViewPr>
  </p:notesTextViewPr>
  <p:sorterViewPr>
    <p:cViewPr>
      <p:scale>
        <a:sx n="200" d="100"/>
        <a:sy n="200" d="100"/>
      </p:scale>
      <p:origin x="0" y="-395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05570-1240-4978-84D6-D861B2C325A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4AD43A-AFCC-41A0-ABB3-F6B5372C47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1A83EA9-F45C-49AF-8BA3-043D29C03D71}"/>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id="{841F74BE-938B-4C3C-8607-E70779A1A7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336C50-4675-46EE-8084-6B968E800B61}"/>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3904140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1DEB4-48EC-4728-8259-43C2624007C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A50CE9-7A49-4005-8565-9998F6A5B13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CDD97B0-33B1-4940-8550-B33B267A7635}"/>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id="{0A39E0AF-5487-4223-ACFE-94F7410036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C354C7-5D89-49AD-A811-BBF28F4A0A64}"/>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3596333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A1D50E-4A7D-47C3-A080-585D45EF4A6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CAE5FB6-4C48-4360-A213-C4781D06E99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D7EE15-8F1D-4BF3-AB20-B77CD532F865}"/>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id="{AD06DB4E-06A4-4A75-B792-F1D7F367F0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7348EC-48D0-47EF-A690-3550D0D6628D}"/>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267755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78ADAD-0AFE-4AE6-BFFF-E2CCD0AFBD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D6D5247-238E-4D20-9DFC-B2681D3CD0E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D462A20-92C4-4B6E-B5CB-B593B42A84F1}"/>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id="{A6B2D7EA-3CAF-42D4-AFE3-0D8B728990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01C692-7AFF-435E-A8F0-C64A7BB1EBF7}"/>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2863649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87369-2F87-430A-83A3-0F40EC52D9D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69EB7C-B9FC-4192-9A78-C365BB9700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E9960C5-4A8B-4F0F-9D03-B6866A880C05}"/>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id="{FBE0ACEC-7558-45EC-B1DA-5DF9D067C4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8209CC-DC33-4AD5-B146-119C81A5728E}"/>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375545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A42D2-6BED-49AF-968E-3799EB9AEE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096F42-0CA9-43C7-B446-FE3AA6808FB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7C0B320-DCD9-41D9-B533-E668F92F75D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319B68B-4CFB-4584-8879-7CB116358CD9}"/>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6" name="页脚占位符 5">
            <a:extLst>
              <a:ext uri="{FF2B5EF4-FFF2-40B4-BE49-F238E27FC236}">
                <a16:creationId xmlns:a16="http://schemas.microsoft.com/office/drawing/2014/main" id="{837A713E-AA87-4205-BF64-D94FB9F128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291A27-4E2F-44BC-B2A8-7FE5C19A606F}"/>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363852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CBCF8-B273-4754-B51A-013D5598D2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8D9D357-DBB6-414E-8351-FB6C3ABC0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8FDD38B-7A90-4689-A888-24077300D37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B7408C0-2C2D-4975-8AC2-07C3DFA14F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3CAB5EC-7354-42AE-B789-8140BA46710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ADD6CC2-9F7A-4511-96EE-934B217B8B5B}"/>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8" name="页脚占位符 7">
            <a:extLst>
              <a:ext uri="{FF2B5EF4-FFF2-40B4-BE49-F238E27FC236}">
                <a16:creationId xmlns:a16="http://schemas.microsoft.com/office/drawing/2014/main" id="{B3A525A0-D7E6-4ECD-BA0B-0F2A4E43671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6C39D2B-F03B-4858-AD98-C6DE7D190237}"/>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47857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592F3-DA90-4B2A-AE89-2C4FB1BD0D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F0BF95-742C-4530-A6CD-D55D9513DEC9}"/>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4" name="页脚占位符 3">
            <a:extLst>
              <a:ext uri="{FF2B5EF4-FFF2-40B4-BE49-F238E27FC236}">
                <a16:creationId xmlns:a16="http://schemas.microsoft.com/office/drawing/2014/main" id="{C56CE5DF-986E-4117-9BDD-A897AA4D61A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5248E00-E90A-471A-9DA3-49E0DB865E65}"/>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589652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5619778-9476-49C8-BA4E-590C8F6C3656}"/>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3" name="页脚占位符 2">
            <a:extLst>
              <a:ext uri="{FF2B5EF4-FFF2-40B4-BE49-F238E27FC236}">
                <a16:creationId xmlns:a16="http://schemas.microsoft.com/office/drawing/2014/main" id="{2B640E3F-93FB-42D2-B986-C45A21FDB94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5B6D716-7ED8-421A-AE6B-124827159A7D}"/>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2171159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82104-85F4-47F7-8D9B-81FE5653666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85B02B4-897C-4BAF-94A4-B55196976E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C473C53-9D86-44B9-ADB9-A2FA4881F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2E6AA27-348F-41BE-8EA9-5C9926052007}"/>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6" name="页脚占位符 5">
            <a:extLst>
              <a:ext uri="{FF2B5EF4-FFF2-40B4-BE49-F238E27FC236}">
                <a16:creationId xmlns:a16="http://schemas.microsoft.com/office/drawing/2014/main" id="{C1AD9B2A-6350-4007-8409-0D4EA01380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6CD6FC-C354-492D-A9F0-33884A66C33B}"/>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167695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136EC-07A7-4916-97A3-7E4CBA468C2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2E2ED6C-E2D9-4985-9F92-1DEE688820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ED8F86-3AF3-42E3-807F-65A1E418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DC057B2-C78F-4A89-93BC-A09EB727D26D}"/>
              </a:ext>
            </a:extLst>
          </p:cNvPr>
          <p:cNvSpPr>
            <a:spLocks noGrp="1"/>
          </p:cNvSpPr>
          <p:nvPr>
            <p:ph type="dt" sz="half" idx="10"/>
          </p:nvPr>
        </p:nvSpPr>
        <p:spPr/>
        <p:txBody>
          <a:bodyPr/>
          <a:lstStyle/>
          <a:p>
            <a:fld id="{831BDBFA-1E57-4F3B-B5B3-CC3FB0888605}" type="datetimeFigureOut">
              <a:rPr lang="zh-CN" altLang="en-US" smtClean="0"/>
              <a:t>2019/1/17</a:t>
            </a:fld>
            <a:endParaRPr lang="zh-CN" altLang="en-US"/>
          </a:p>
        </p:txBody>
      </p:sp>
      <p:sp>
        <p:nvSpPr>
          <p:cNvPr id="6" name="页脚占位符 5">
            <a:extLst>
              <a:ext uri="{FF2B5EF4-FFF2-40B4-BE49-F238E27FC236}">
                <a16:creationId xmlns:a16="http://schemas.microsoft.com/office/drawing/2014/main" id="{6BA95728-DFAC-42F4-B82C-3E030994C9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80D1A5-019E-4071-945E-9B74B5246139}"/>
              </a:ext>
            </a:extLst>
          </p:cNvPr>
          <p:cNvSpPr>
            <a:spLocks noGrp="1"/>
          </p:cNvSpPr>
          <p:nvPr>
            <p:ph type="sldNum" sz="quarter" idx="12"/>
          </p:nvPr>
        </p:nvSpPr>
        <p:spPr/>
        <p:txBody>
          <a:body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3452450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639FEB6-B035-44A0-B0BD-3F04660307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83B54E4-21F7-4E7F-AC66-78088F3EC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9821F1-64E9-418E-A286-896F7256D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1BDBFA-1E57-4F3B-B5B3-CC3FB0888605}"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id="{B0E28D7A-B070-4D7B-835F-A4EE8AD4A5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A175514-20AA-479D-8A1C-A5752C814A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B029C-959E-412E-A629-A345B6A0BE45}" type="slidenum">
              <a:rPr lang="zh-CN" altLang="en-US" smtClean="0"/>
              <a:t>‹#›</a:t>
            </a:fld>
            <a:endParaRPr lang="zh-CN" altLang="en-US"/>
          </a:p>
        </p:txBody>
      </p:sp>
    </p:spTree>
    <p:extLst>
      <p:ext uri="{BB962C8B-B14F-4D97-AF65-F5344CB8AC3E}">
        <p14:creationId xmlns:p14="http://schemas.microsoft.com/office/powerpoint/2010/main" val="77779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D96F3CF-D3FB-4A2F-91E5-4A71ADA14427}"/>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38FFC55-9277-4787-9FC6-82E679FFD1E1}"/>
              </a:ext>
            </a:extLst>
          </p:cNvPr>
          <p:cNvSpPr/>
          <p:nvPr/>
        </p:nvSpPr>
        <p:spPr>
          <a:xfrm>
            <a:off x="0" y="878924"/>
            <a:ext cx="12192000" cy="3707499"/>
          </a:xfrm>
          <a:prstGeom prst="rect">
            <a:avLst/>
          </a:prstGeom>
          <a:solidFill>
            <a:schemeClr val="accent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A4100C85-EBCA-46C1-9AA4-E84562305DBF}"/>
              </a:ext>
            </a:extLst>
          </p:cNvPr>
          <p:cNvSpPr>
            <a:spLocks noGrp="1"/>
          </p:cNvSpPr>
          <p:nvPr>
            <p:ph type="ctrTitle"/>
          </p:nvPr>
        </p:nvSpPr>
        <p:spPr>
          <a:xfrm>
            <a:off x="1393425" y="1006340"/>
            <a:ext cx="9817500" cy="2694081"/>
          </a:xfrm>
        </p:spPr>
        <p:txBody>
          <a:bodyPr>
            <a:normAutofit/>
          </a:bodyPr>
          <a:lstStyle/>
          <a:p>
            <a:r>
              <a:rPr lang="en-US" altLang="zh-CN" dirty="0">
                <a:solidFill>
                  <a:schemeClr val="accent3">
                    <a:lumMod val="20000"/>
                    <a:lumOff val="80000"/>
                  </a:schemeClr>
                </a:solidFill>
                <a:latin typeface="Arial Narrow" panose="020B0606020202030204" pitchFamily="34" charset="0"/>
              </a:rPr>
              <a:t>Large action space</a:t>
            </a:r>
            <a:br>
              <a:rPr lang="en-US" altLang="zh-CN" dirty="0">
                <a:solidFill>
                  <a:schemeClr val="accent3">
                    <a:lumMod val="20000"/>
                    <a:lumOff val="80000"/>
                  </a:schemeClr>
                </a:solidFill>
                <a:latin typeface="Arial Narrow" panose="020B0606020202030204" pitchFamily="34" charset="0"/>
              </a:rPr>
            </a:br>
            <a:r>
              <a:rPr lang="en-US" altLang="zh-CN" dirty="0">
                <a:solidFill>
                  <a:schemeClr val="accent3">
                    <a:lumMod val="20000"/>
                    <a:lumOff val="80000"/>
                  </a:schemeClr>
                </a:solidFill>
                <a:latin typeface="Arial Narrow" panose="020B0606020202030204" pitchFamily="34" charset="0"/>
              </a:rPr>
              <a:t>end-to-end Reinforcement Learning</a:t>
            </a:r>
            <a:endParaRPr lang="zh-CN" altLang="en-US" dirty="0">
              <a:solidFill>
                <a:schemeClr val="accent3">
                  <a:lumMod val="20000"/>
                  <a:lumOff val="80000"/>
                </a:schemeClr>
              </a:solidFill>
              <a:latin typeface="Arial Narrow" panose="020B0606020202030204" pitchFamily="34" charset="0"/>
            </a:endParaRPr>
          </a:p>
        </p:txBody>
      </p:sp>
      <p:sp>
        <p:nvSpPr>
          <p:cNvPr id="9" name="副标题 2">
            <a:extLst>
              <a:ext uri="{FF2B5EF4-FFF2-40B4-BE49-F238E27FC236}">
                <a16:creationId xmlns:a16="http://schemas.microsoft.com/office/drawing/2014/main" id="{D2EF685E-9ED1-428A-AC3B-3A6673DB6EF3}"/>
              </a:ext>
            </a:extLst>
          </p:cNvPr>
          <p:cNvSpPr>
            <a:spLocks noGrp="1"/>
          </p:cNvSpPr>
          <p:nvPr>
            <p:ph type="subTitle" idx="1"/>
          </p:nvPr>
        </p:nvSpPr>
        <p:spPr>
          <a:xfrm>
            <a:off x="272248" y="4869092"/>
            <a:ext cx="2701771" cy="1655762"/>
          </a:xfrm>
        </p:spPr>
        <p:txBody>
          <a:bodyPr/>
          <a:lstStyle/>
          <a:p>
            <a:r>
              <a:rPr lang="zh-CN" altLang="en-US" dirty="0">
                <a:solidFill>
                  <a:schemeClr val="bg1">
                    <a:lumMod val="95000"/>
                  </a:schemeClr>
                </a:solidFill>
              </a:rPr>
              <a:t>刘睿琪 </a:t>
            </a:r>
            <a:r>
              <a:rPr lang="en-US" altLang="zh-CN" sz="1800" dirty="0">
                <a:solidFill>
                  <a:schemeClr val="bg1">
                    <a:lumMod val="95000"/>
                  </a:schemeClr>
                </a:solidFill>
              </a:rPr>
              <a:t>Rui-qi Liu</a:t>
            </a:r>
            <a:endParaRPr lang="en-US" altLang="zh-CN" dirty="0">
              <a:solidFill>
                <a:schemeClr val="bg1">
                  <a:lumMod val="95000"/>
                </a:schemeClr>
              </a:solidFill>
            </a:endParaRPr>
          </a:p>
          <a:p>
            <a:r>
              <a:rPr lang="en-US" altLang="zh-CN" sz="1400" dirty="0">
                <a:solidFill>
                  <a:schemeClr val="bg1">
                    <a:lumMod val="95000"/>
                  </a:schemeClr>
                </a:solidFill>
              </a:rPr>
              <a:t>liurq@shanghaiTech.edu.cn</a:t>
            </a:r>
          </a:p>
          <a:p>
            <a:r>
              <a:rPr lang="en-US" altLang="zh-CN" sz="1400" dirty="0">
                <a:solidFill>
                  <a:schemeClr val="bg1">
                    <a:lumMod val="95000"/>
                  </a:schemeClr>
                </a:solidFill>
              </a:rPr>
              <a:t>86396172 </a:t>
            </a:r>
          </a:p>
          <a:p>
            <a:r>
              <a:rPr lang="en-US" altLang="zh-CN" sz="1600" dirty="0">
                <a:solidFill>
                  <a:schemeClr val="bg1">
                    <a:lumMod val="95000"/>
                  </a:schemeClr>
                </a:solidFill>
              </a:rPr>
              <a:t> </a:t>
            </a:r>
            <a:endParaRPr lang="zh-CN" altLang="en-US" sz="1600" dirty="0">
              <a:solidFill>
                <a:schemeClr val="bg1">
                  <a:lumMod val="95000"/>
                </a:schemeClr>
              </a:solidFill>
            </a:endParaRPr>
          </a:p>
        </p:txBody>
      </p:sp>
      <p:sp>
        <p:nvSpPr>
          <p:cNvPr id="10" name="副标题 2">
            <a:extLst>
              <a:ext uri="{FF2B5EF4-FFF2-40B4-BE49-F238E27FC236}">
                <a16:creationId xmlns:a16="http://schemas.microsoft.com/office/drawing/2014/main" id="{0893C703-7522-4189-B7C2-DA55FEFBF200}"/>
              </a:ext>
            </a:extLst>
          </p:cNvPr>
          <p:cNvSpPr txBox="1">
            <a:spLocks/>
          </p:cNvSpPr>
          <p:nvPr/>
        </p:nvSpPr>
        <p:spPr>
          <a:xfrm>
            <a:off x="2676617" y="4869092"/>
            <a:ext cx="341938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olidFill>
                  <a:schemeClr val="bg1">
                    <a:lumMod val="95000"/>
                  </a:schemeClr>
                </a:solidFill>
              </a:rPr>
              <a:t>秦琦 </a:t>
            </a:r>
            <a:r>
              <a:rPr lang="en-US" altLang="zh-CN" sz="1800" dirty="0">
                <a:solidFill>
                  <a:schemeClr val="bg1">
                    <a:lumMod val="95000"/>
                  </a:schemeClr>
                </a:solidFill>
              </a:rPr>
              <a:t>Qi Qin</a:t>
            </a:r>
          </a:p>
          <a:p>
            <a:r>
              <a:rPr lang="en-US" altLang="zh-CN" sz="1400" dirty="0">
                <a:solidFill>
                  <a:schemeClr val="bg1">
                    <a:lumMod val="95000"/>
                  </a:schemeClr>
                </a:solidFill>
              </a:rPr>
              <a:t>qinqi@shanghaiTech.edu.cn</a:t>
            </a:r>
          </a:p>
          <a:p>
            <a:r>
              <a:rPr lang="en-US" altLang="zh-CN" sz="1400" dirty="0">
                <a:solidFill>
                  <a:schemeClr val="bg1">
                    <a:lumMod val="95000"/>
                  </a:schemeClr>
                </a:solidFill>
              </a:rPr>
              <a:t>49407951  </a:t>
            </a:r>
          </a:p>
          <a:p>
            <a:r>
              <a:rPr lang="en-US" altLang="zh-CN" sz="1600" dirty="0">
                <a:solidFill>
                  <a:schemeClr val="bg1">
                    <a:lumMod val="95000"/>
                  </a:schemeClr>
                </a:solidFill>
              </a:rPr>
              <a:t> </a:t>
            </a:r>
            <a:endParaRPr lang="zh-CN" altLang="en-US" sz="1600" dirty="0">
              <a:solidFill>
                <a:schemeClr val="bg1">
                  <a:lumMod val="95000"/>
                </a:schemeClr>
              </a:solidFill>
            </a:endParaRPr>
          </a:p>
        </p:txBody>
      </p:sp>
      <p:sp>
        <p:nvSpPr>
          <p:cNvPr id="11" name="副标题 2">
            <a:extLst>
              <a:ext uri="{FF2B5EF4-FFF2-40B4-BE49-F238E27FC236}">
                <a16:creationId xmlns:a16="http://schemas.microsoft.com/office/drawing/2014/main" id="{D7A256C3-BEB6-40F4-96D1-1E9F98DFFA7D}"/>
              </a:ext>
            </a:extLst>
          </p:cNvPr>
          <p:cNvSpPr txBox="1">
            <a:spLocks/>
          </p:cNvSpPr>
          <p:nvPr/>
        </p:nvSpPr>
        <p:spPr>
          <a:xfrm>
            <a:off x="5650636" y="4919569"/>
            <a:ext cx="341938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olidFill>
                  <a:schemeClr val="bg1">
                    <a:lumMod val="95000"/>
                  </a:schemeClr>
                </a:solidFill>
              </a:rPr>
              <a:t>徐寅韬 </a:t>
            </a:r>
            <a:r>
              <a:rPr lang="en-US" altLang="zh-CN" sz="1800" dirty="0">
                <a:solidFill>
                  <a:schemeClr val="bg1">
                    <a:lumMod val="95000"/>
                  </a:schemeClr>
                </a:solidFill>
              </a:rPr>
              <a:t>Yi-</a:t>
            </a:r>
            <a:r>
              <a:rPr lang="en-US" altLang="zh-CN" sz="1800" dirty="0" err="1">
                <a:solidFill>
                  <a:schemeClr val="bg1">
                    <a:lumMod val="95000"/>
                  </a:schemeClr>
                </a:solidFill>
              </a:rPr>
              <a:t>tao</a:t>
            </a:r>
            <a:r>
              <a:rPr lang="en-US" altLang="zh-CN" sz="1800" dirty="0">
                <a:solidFill>
                  <a:schemeClr val="bg1">
                    <a:lumMod val="95000"/>
                  </a:schemeClr>
                </a:solidFill>
              </a:rPr>
              <a:t> Xu</a:t>
            </a:r>
          </a:p>
          <a:p>
            <a:r>
              <a:rPr lang="en-US" altLang="zh-CN" sz="1400" dirty="0">
                <a:solidFill>
                  <a:schemeClr val="bg1">
                    <a:lumMod val="95000"/>
                  </a:schemeClr>
                </a:solidFill>
              </a:rPr>
              <a:t>xuyt@shanghaiTech.edu.cn</a:t>
            </a:r>
          </a:p>
          <a:p>
            <a:r>
              <a:rPr lang="en-US" altLang="zh-CN" sz="1400" dirty="0">
                <a:solidFill>
                  <a:schemeClr val="bg1">
                    <a:lumMod val="95000"/>
                  </a:schemeClr>
                </a:solidFill>
              </a:rPr>
              <a:t>53533324 </a:t>
            </a:r>
          </a:p>
          <a:p>
            <a:r>
              <a:rPr lang="en-US" altLang="zh-CN" sz="1600" dirty="0">
                <a:solidFill>
                  <a:schemeClr val="bg1">
                    <a:lumMod val="95000"/>
                  </a:schemeClr>
                </a:solidFill>
              </a:rPr>
              <a:t> </a:t>
            </a:r>
            <a:endParaRPr lang="zh-CN" altLang="en-US" sz="1600" dirty="0">
              <a:solidFill>
                <a:schemeClr val="bg1">
                  <a:lumMod val="95000"/>
                </a:schemeClr>
              </a:solidFill>
            </a:endParaRPr>
          </a:p>
        </p:txBody>
      </p:sp>
      <p:sp>
        <p:nvSpPr>
          <p:cNvPr id="12" name="副标题 2">
            <a:extLst>
              <a:ext uri="{FF2B5EF4-FFF2-40B4-BE49-F238E27FC236}">
                <a16:creationId xmlns:a16="http://schemas.microsoft.com/office/drawing/2014/main" id="{9B51A99C-D0DE-450F-B55E-AB9369420F27}"/>
              </a:ext>
            </a:extLst>
          </p:cNvPr>
          <p:cNvSpPr txBox="1">
            <a:spLocks/>
          </p:cNvSpPr>
          <p:nvPr/>
        </p:nvSpPr>
        <p:spPr>
          <a:xfrm>
            <a:off x="8624655" y="4943413"/>
            <a:ext cx="341938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olidFill>
                  <a:schemeClr val="bg1">
                    <a:lumMod val="95000"/>
                  </a:schemeClr>
                </a:solidFill>
              </a:rPr>
              <a:t>袁可一 </a:t>
            </a:r>
            <a:r>
              <a:rPr lang="en-US" altLang="zh-CN" sz="1800" dirty="0">
                <a:solidFill>
                  <a:schemeClr val="bg1">
                    <a:lumMod val="95000"/>
                  </a:schemeClr>
                </a:solidFill>
              </a:rPr>
              <a:t>Ke-yi Yuan </a:t>
            </a:r>
            <a:r>
              <a:rPr lang="en-US" altLang="zh-CN" sz="1400" dirty="0">
                <a:solidFill>
                  <a:schemeClr val="bg1">
                    <a:lumMod val="95000"/>
                  </a:schemeClr>
                </a:solidFill>
              </a:rPr>
              <a:t>yuanky@shanghaiTech.edu.cn</a:t>
            </a:r>
            <a:endParaRPr lang="en-US" altLang="zh-CN" sz="1600" dirty="0">
              <a:solidFill>
                <a:schemeClr val="bg1">
                  <a:lumMod val="95000"/>
                </a:schemeClr>
              </a:solidFill>
            </a:endParaRPr>
          </a:p>
          <a:p>
            <a:r>
              <a:rPr lang="en-US" altLang="zh-CN" sz="1400" dirty="0">
                <a:solidFill>
                  <a:schemeClr val="bg1">
                    <a:lumMod val="95000"/>
                  </a:schemeClr>
                </a:solidFill>
              </a:rPr>
              <a:t>74638067 </a:t>
            </a:r>
          </a:p>
          <a:p>
            <a:r>
              <a:rPr lang="en-US" altLang="zh-CN" sz="1600" dirty="0">
                <a:solidFill>
                  <a:schemeClr val="bg1">
                    <a:lumMod val="95000"/>
                  </a:schemeClr>
                </a:solidFill>
              </a:rPr>
              <a:t> </a:t>
            </a:r>
            <a:endParaRPr lang="zh-CN" altLang="en-US" sz="1600" dirty="0">
              <a:solidFill>
                <a:schemeClr val="bg1">
                  <a:lumMod val="95000"/>
                </a:schemeClr>
              </a:solidFill>
            </a:endParaRPr>
          </a:p>
        </p:txBody>
      </p:sp>
      <p:pic>
        <p:nvPicPr>
          <p:cNvPr id="13" name="图片 12">
            <a:extLst>
              <a:ext uri="{FF2B5EF4-FFF2-40B4-BE49-F238E27FC236}">
                <a16:creationId xmlns:a16="http://schemas.microsoft.com/office/drawing/2014/main" id="{0A3AC8F3-D043-4F45-9B63-D7902D46CBD8}"/>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119849" y="89774"/>
            <a:ext cx="2470952" cy="662473"/>
          </a:xfrm>
          <a:prstGeom prst="rect">
            <a:avLst/>
          </a:prstGeom>
        </p:spPr>
      </p:pic>
      <p:sp>
        <p:nvSpPr>
          <p:cNvPr id="14" name="标题 1">
            <a:extLst>
              <a:ext uri="{FF2B5EF4-FFF2-40B4-BE49-F238E27FC236}">
                <a16:creationId xmlns:a16="http://schemas.microsoft.com/office/drawing/2014/main" id="{8FC30789-562D-475A-95F7-65C296CB241C}"/>
              </a:ext>
            </a:extLst>
          </p:cNvPr>
          <p:cNvSpPr txBox="1">
            <a:spLocks/>
          </p:cNvSpPr>
          <p:nvPr/>
        </p:nvSpPr>
        <p:spPr>
          <a:xfrm>
            <a:off x="2324956" y="3827098"/>
            <a:ext cx="7542088" cy="486555"/>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solidFill>
                  <a:schemeClr val="accent3">
                    <a:lumMod val="20000"/>
                    <a:lumOff val="80000"/>
                  </a:schemeClr>
                </a:solidFill>
                <a:latin typeface="Arial Narrow" panose="020B0606020202030204" pitchFamily="34" charset="0"/>
              </a:rPr>
              <a:t>ShanghaiTech CS181 Final project | Final presentation</a:t>
            </a:r>
            <a:endParaRPr lang="zh-CN" altLang="en-US" sz="3200" dirty="0">
              <a:solidFill>
                <a:schemeClr val="accent3">
                  <a:lumMod val="20000"/>
                  <a:lumOff val="80000"/>
                </a:schemeClr>
              </a:solidFill>
              <a:latin typeface="Arial Narrow" panose="020B0606020202030204" pitchFamily="34" charset="0"/>
            </a:endParaRPr>
          </a:p>
        </p:txBody>
      </p:sp>
    </p:spTree>
    <p:extLst>
      <p:ext uri="{BB962C8B-B14F-4D97-AF65-F5344CB8AC3E}">
        <p14:creationId xmlns:p14="http://schemas.microsoft.com/office/powerpoint/2010/main" val="2745799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205574" y="365771"/>
            <a:ext cx="2956726" cy="815329"/>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Motivation</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8" name="矩形 17">
            <a:extLst>
              <a:ext uri="{FF2B5EF4-FFF2-40B4-BE49-F238E27FC236}">
                <a16:creationId xmlns:a16="http://schemas.microsoft.com/office/drawing/2014/main" id="{94469311-1D9B-44A9-A602-C9A3E9348ECD}"/>
              </a:ext>
            </a:extLst>
          </p:cNvPr>
          <p:cNvSpPr/>
          <p:nvPr/>
        </p:nvSpPr>
        <p:spPr>
          <a:xfrm>
            <a:off x="7921656" y="2184267"/>
            <a:ext cx="6096000" cy="400110"/>
          </a:xfrm>
          <a:prstGeom prst="rect">
            <a:avLst/>
          </a:prstGeom>
        </p:spPr>
        <p:txBody>
          <a:bodyPr>
            <a:spAutoFit/>
          </a:bodyPr>
          <a:lstStyle/>
          <a:p>
            <a:pPr lvl="1"/>
            <a:r>
              <a:rPr lang="en-US" altLang="zh-CN" sz="2000" dirty="0">
                <a:solidFill>
                  <a:schemeClr val="bg1"/>
                </a:solidFill>
                <a:latin typeface="NimbusRomNo9L-Regu"/>
              </a:rPr>
              <a:t>Action: a</a:t>
            </a:r>
            <a:endParaRPr lang="zh-CN" altLang="en-US" sz="2000" dirty="0">
              <a:solidFill>
                <a:schemeClr val="bg1">
                  <a:lumMod val="85000"/>
                </a:schemeClr>
              </a:solidFill>
            </a:endParaRPr>
          </a:p>
        </p:txBody>
      </p:sp>
      <p:sp>
        <p:nvSpPr>
          <p:cNvPr id="22" name="矩形 21">
            <a:extLst>
              <a:ext uri="{FF2B5EF4-FFF2-40B4-BE49-F238E27FC236}">
                <a16:creationId xmlns:a16="http://schemas.microsoft.com/office/drawing/2014/main" id="{6117F439-0C99-4AD1-B032-24C4DD457045}"/>
              </a:ext>
            </a:extLst>
          </p:cNvPr>
          <p:cNvSpPr/>
          <p:nvPr/>
        </p:nvSpPr>
        <p:spPr>
          <a:xfrm>
            <a:off x="6645306" y="4606312"/>
            <a:ext cx="2228850" cy="646331"/>
          </a:xfrm>
          <a:prstGeom prst="rect">
            <a:avLst/>
          </a:prstGeom>
        </p:spPr>
        <p:txBody>
          <a:bodyPr wrap="square">
            <a:spAutoFit/>
          </a:bodyPr>
          <a:lstStyle/>
          <a:p>
            <a:pPr lvl="1"/>
            <a:r>
              <a:rPr lang="en-US" altLang="zh-CN" dirty="0">
                <a:solidFill>
                  <a:schemeClr val="bg1"/>
                </a:solidFill>
                <a:latin typeface="NimbusRomNo9L-Regu"/>
              </a:rPr>
              <a:t>State: s</a:t>
            </a:r>
          </a:p>
          <a:p>
            <a:pPr lvl="1"/>
            <a:r>
              <a:rPr lang="en-US" altLang="zh-CN" dirty="0">
                <a:solidFill>
                  <a:schemeClr val="bg1"/>
                </a:solidFill>
                <a:latin typeface="NimbusRomNo9L-Regu"/>
              </a:rPr>
              <a:t>Reward: r</a:t>
            </a:r>
            <a:endParaRPr lang="zh-CN" altLang="en-US" dirty="0">
              <a:solidFill>
                <a:schemeClr val="bg1">
                  <a:lumMod val="85000"/>
                </a:schemeClr>
              </a:solidFill>
            </a:endParaRPr>
          </a:p>
        </p:txBody>
      </p:sp>
      <p:grpSp>
        <p:nvGrpSpPr>
          <p:cNvPr id="11" name="组合 10">
            <a:extLst>
              <a:ext uri="{FF2B5EF4-FFF2-40B4-BE49-F238E27FC236}">
                <a16:creationId xmlns:a16="http://schemas.microsoft.com/office/drawing/2014/main" id="{F4DAF700-ACD3-4882-92ED-E4ED8190B962}"/>
              </a:ext>
            </a:extLst>
          </p:cNvPr>
          <p:cNvGrpSpPr/>
          <p:nvPr/>
        </p:nvGrpSpPr>
        <p:grpSpPr>
          <a:xfrm>
            <a:off x="6426231" y="2623379"/>
            <a:ext cx="5086350" cy="2103757"/>
            <a:chOff x="3638550" y="3002681"/>
            <a:chExt cx="5086350" cy="2103757"/>
          </a:xfrm>
        </p:grpSpPr>
        <p:grpSp>
          <p:nvGrpSpPr>
            <p:cNvPr id="9" name="组合 8">
              <a:extLst>
                <a:ext uri="{FF2B5EF4-FFF2-40B4-BE49-F238E27FC236}">
                  <a16:creationId xmlns:a16="http://schemas.microsoft.com/office/drawing/2014/main" id="{FA78D15E-9A53-4D2F-AC12-8856DA25FB1F}"/>
                </a:ext>
              </a:extLst>
            </p:cNvPr>
            <p:cNvGrpSpPr/>
            <p:nvPr/>
          </p:nvGrpSpPr>
          <p:grpSpPr>
            <a:xfrm>
              <a:off x="3638550" y="3002681"/>
              <a:ext cx="5086350" cy="2103757"/>
              <a:chOff x="514350" y="3386618"/>
              <a:chExt cx="5086350" cy="2103757"/>
            </a:xfrm>
          </p:grpSpPr>
          <p:sp>
            <p:nvSpPr>
              <p:cNvPr id="5" name="箭头: 手杖形 4">
                <a:extLst>
                  <a:ext uri="{FF2B5EF4-FFF2-40B4-BE49-F238E27FC236}">
                    <a16:creationId xmlns:a16="http://schemas.microsoft.com/office/drawing/2014/main" id="{3A56798B-3DFB-4E43-91ED-EDB9CC150C9E}"/>
                  </a:ext>
                </a:extLst>
              </p:cNvPr>
              <p:cNvSpPr/>
              <p:nvPr/>
            </p:nvSpPr>
            <p:spPr>
              <a:xfrm>
                <a:off x="981075" y="3386618"/>
                <a:ext cx="3819525" cy="769441"/>
              </a:xfrm>
              <a:prstGeom prst="uturnArrow">
                <a:avLst>
                  <a:gd name="adj1" fmla="val 25000"/>
                  <a:gd name="adj2" fmla="val 25000"/>
                  <a:gd name="adj3" fmla="val 25000"/>
                  <a:gd name="adj4" fmla="val 43750"/>
                  <a:gd name="adj5" fmla="val 75000"/>
                </a:avLst>
              </a:prstGeom>
              <a:solidFill>
                <a:schemeClr val="bg1">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063AF01A-4603-41F2-A266-705A1A6E261A}"/>
                  </a:ext>
                </a:extLst>
              </p:cNvPr>
              <p:cNvSpPr/>
              <p:nvPr/>
            </p:nvSpPr>
            <p:spPr>
              <a:xfrm>
                <a:off x="514350" y="3873123"/>
                <a:ext cx="1590675" cy="90318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dirty="0">
                    <a:latin typeface="Arial Black" panose="020B0A04020102020204" pitchFamily="34" charset="0"/>
                  </a:rPr>
                  <a:t>Agent</a:t>
                </a:r>
                <a:endParaRPr lang="zh-CN" altLang="en-US" sz="2400" dirty="0">
                  <a:latin typeface="Arial Black" panose="020B0A04020102020204" pitchFamily="34" charset="0"/>
                </a:endParaRPr>
              </a:p>
            </p:txBody>
          </p:sp>
          <p:sp>
            <p:nvSpPr>
              <p:cNvPr id="16" name="箭头: 手杖形 15">
                <a:extLst>
                  <a:ext uri="{FF2B5EF4-FFF2-40B4-BE49-F238E27FC236}">
                    <a16:creationId xmlns:a16="http://schemas.microsoft.com/office/drawing/2014/main" id="{7978368C-7909-4292-B69C-84E0C98D5D48}"/>
                  </a:ext>
                </a:extLst>
              </p:cNvPr>
              <p:cNvSpPr/>
              <p:nvPr/>
            </p:nvSpPr>
            <p:spPr>
              <a:xfrm rot="10800000">
                <a:off x="885824" y="4558248"/>
                <a:ext cx="3819525" cy="787947"/>
              </a:xfrm>
              <a:prstGeom prst="uturnArrow">
                <a:avLst>
                  <a:gd name="adj1" fmla="val 25000"/>
                  <a:gd name="adj2" fmla="val 25000"/>
                  <a:gd name="adj3" fmla="val 25000"/>
                  <a:gd name="adj4" fmla="val 43750"/>
                  <a:gd name="adj5" fmla="val 75000"/>
                </a:avLst>
              </a:prstGeom>
              <a:solidFill>
                <a:schemeClr val="bg1">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a:extLst>
                  <a:ext uri="{FF2B5EF4-FFF2-40B4-BE49-F238E27FC236}">
                    <a16:creationId xmlns:a16="http://schemas.microsoft.com/office/drawing/2014/main" id="{04D174DA-073E-4EE9-B49E-68F0E3E5B8B5}"/>
                  </a:ext>
                </a:extLst>
              </p:cNvPr>
              <p:cNvSpPr/>
              <p:nvPr/>
            </p:nvSpPr>
            <p:spPr>
              <a:xfrm>
                <a:off x="2962275" y="3992284"/>
                <a:ext cx="2638425" cy="1498091"/>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400" dirty="0">
                  <a:latin typeface="Arial Black" panose="020B0A04020102020204" pitchFamily="34" charset="0"/>
                </a:endParaRPr>
              </a:p>
            </p:txBody>
          </p:sp>
          <p:sp>
            <p:nvSpPr>
              <p:cNvPr id="6" name="矩形 5">
                <a:extLst>
                  <a:ext uri="{FF2B5EF4-FFF2-40B4-BE49-F238E27FC236}">
                    <a16:creationId xmlns:a16="http://schemas.microsoft.com/office/drawing/2014/main" id="{5EF58AE8-3BB2-42EB-8DD4-8FBEF9719AFD}"/>
                  </a:ext>
                </a:extLst>
              </p:cNvPr>
              <p:cNvSpPr/>
              <p:nvPr/>
            </p:nvSpPr>
            <p:spPr>
              <a:xfrm>
                <a:off x="2938616" y="4026928"/>
                <a:ext cx="1951625" cy="400110"/>
              </a:xfrm>
              <a:prstGeom prst="rect">
                <a:avLst/>
              </a:prstGeom>
            </p:spPr>
            <p:txBody>
              <a:bodyPr wrap="none">
                <a:spAutoFit/>
              </a:bodyPr>
              <a:lstStyle/>
              <a:p>
                <a:pPr algn="ctr"/>
                <a:r>
                  <a:rPr lang="en-US" altLang="zh-CN" sz="2000" dirty="0">
                    <a:solidFill>
                      <a:schemeClr val="bg1"/>
                    </a:solidFill>
                    <a:latin typeface="Arial Black" panose="020B0A04020102020204" pitchFamily="34" charset="0"/>
                  </a:rPr>
                  <a:t>Environment</a:t>
                </a:r>
                <a:endParaRPr lang="zh-CN" altLang="en-US" sz="2000" dirty="0">
                  <a:solidFill>
                    <a:schemeClr val="bg1"/>
                  </a:solidFill>
                  <a:latin typeface="Arial Black" panose="020B0A04020102020204" pitchFamily="34" charset="0"/>
                </a:endParaRPr>
              </a:p>
            </p:txBody>
          </p:sp>
        </p:grpSp>
        <p:sp>
          <p:nvSpPr>
            <p:cNvPr id="19" name="矩形 18">
              <a:extLst>
                <a:ext uri="{FF2B5EF4-FFF2-40B4-BE49-F238E27FC236}">
                  <a16:creationId xmlns:a16="http://schemas.microsoft.com/office/drawing/2014/main" id="{1D4A5FC4-9F76-44EE-8785-36F2D36A48F7}"/>
                </a:ext>
              </a:extLst>
            </p:cNvPr>
            <p:cNvSpPr/>
            <p:nvPr/>
          </p:nvSpPr>
          <p:spPr>
            <a:xfrm>
              <a:off x="7062710" y="4298216"/>
              <a:ext cx="1580995" cy="6873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dirty="0">
                  <a:latin typeface="Arial Black" panose="020B0A04020102020204" pitchFamily="34" charset="0"/>
                </a:rPr>
                <a:t>Agent</a:t>
              </a:r>
              <a:endParaRPr lang="zh-CN" altLang="en-US" sz="2400" dirty="0">
                <a:latin typeface="Arial Black" panose="020B0A04020102020204" pitchFamily="34" charset="0"/>
              </a:endParaRPr>
            </a:p>
          </p:txBody>
        </p:sp>
        <p:sp>
          <p:nvSpPr>
            <p:cNvPr id="7" name="箭头: 圆角右 6">
              <a:extLst>
                <a:ext uri="{FF2B5EF4-FFF2-40B4-BE49-F238E27FC236}">
                  <a16:creationId xmlns:a16="http://schemas.microsoft.com/office/drawing/2014/main" id="{564DD898-C40C-425F-A173-CCBDA5C63A34}"/>
                </a:ext>
              </a:extLst>
            </p:cNvPr>
            <p:cNvSpPr/>
            <p:nvPr/>
          </p:nvSpPr>
          <p:spPr>
            <a:xfrm flipV="1">
              <a:off x="5091110" y="4389099"/>
              <a:ext cx="1971599" cy="294311"/>
            </a:xfrm>
            <a:prstGeom prst="bentArrow">
              <a:avLst>
                <a:gd name="adj1" fmla="val 25000"/>
                <a:gd name="adj2" fmla="val 26618"/>
                <a:gd name="adj3" fmla="val 25000"/>
                <a:gd name="adj4" fmla="val 437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id="{D0348FE3-D38A-4E1C-872A-9F4D34625B9B}"/>
                </a:ext>
              </a:extLst>
            </p:cNvPr>
            <p:cNvSpPr/>
            <p:nvPr/>
          </p:nvSpPr>
          <p:spPr>
            <a:xfrm>
              <a:off x="4966441" y="4222670"/>
              <a:ext cx="1343871" cy="400110"/>
            </a:xfrm>
            <a:prstGeom prst="rect">
              <a:avLst/>
            </a:prstGeom>
          </p:spPr>
          <p:txBody>
            <a:bodyPr wrap="square">
              <a:spAutoFit/>
            </a:bodyPr>
            <a:lstStyle/>
            <a:p>
              <a:pPr lvl="1"/>
              <a:r>
                <a:rPr lang="en-US" altLang="zh-CN" sz="2000" dirty="0">
                  <a:solidFill>
                    <a:schemeClr val="bg1"/>
                  </a:solidFill>
                  <a:latin typeface="NimbusRomNo9L-Regu"/>
                </a:rPr>
                <a:t>fork</a:t>
              </a:r>
              <a:endParaRPr lang="zh-CN" altLang="en-US" sz="2000" dirty="0">
                <a:solidFill>
                  <a:schemeClr val="bg1">
                    <a:lumMod val="85000"/>
                  </a:schemeClr>
                </a:solidFill>
              </a:endParaRPr>
            </a:p>
          </p:txBody>
        </p:sp>
      </p:grpSp>
      <p:sp>
        <p:nvSpPr>
          <p:cNvPr id="24" name="矩形 23">
            <a:extLst>
              <a:ext uri="{FF2B5EF4-FFF2-40B4-BE49-F238E27FC236}">
                <a16:creationId xmlns:a16="http://schemas.microsoft.com/office/drawing/2014/main" id="{45361B07-D074-4897-A5A2-3B194DF4DA8C}"/>
              </a:ext>
            </a:extLst>
          </p:cNvPr>
          <p:cNvSpPr/>
          <p:nvPr/>
        </p:nvSpPr>
        <p:spPr>
          <a:xfrm>
            <a:off x="-28692" y="2812331"/>
            <a:ext cx="5510213" cy="1754326"/>
          </a:xfrm>
          <a:prstGeom prst="rect">
            <a:avLst/>
          </a:prstGeom>
        </p:spPr>
        <p:txBody>
          <a:bodyPr wrap="square">
            <a:spAutoFit/>
          </a:bodyPr>
          <a:lstStyle/>
          <a:p>
            <a:pPr lvl="1"/>
            <a:r>
              <a:rPr lang="en-US" altLang="zh-CN" sz="3200" dirty="0">
                <a:solidFill>
                  <a:schemeClr val="bg1"/>
                </a:solidFill>
                <a:latin typeface="NimbusRomNo9L-Regu"/>
              </a:rPr>
              <a:t>Policy 2:  self-game</a:t>
            </a:r>
          </a:p>
          <a:p>
            <a:pPr lvl="1"/>
            <a:r>
              <a:rPr lang="en-US" altLang="zh-CN" sz="2800" dirty="0">
                <a:solidFill>
                  <a:schemeClr val="bg1">
                    <a:lumMod val="85000"/>
                  </a:schemeClr>
                </a:solidFill>
                <a:latin typeface="NimbusRomNo9L-Regu"/>
              </a:rPr>
              <a:t>AlphaGo zero opponent setting policy</a:t>
            </a:r>
          </a:p>
          <a:p>
            <a:pPr lvl="1"/>
            <a:endParaRPr lang="en-US" altLang="zh-CN" sz="2000" dirty="0">
              <a:solidFill>
                <a:schemeClr val="bg1">
                  <a:lumMod val="85000"/>
                </a:schemeClr>
              </a:solidFill>
              <a:latin typeface="NimbusRomNo9L-Regu"/>
            </a:endParaRPr>
          </a:p>
        </p:txBody>
      </p:sp>
      <p:sp>
        <p:nvSpPr>
          <p:cNvPr id="25" name="矩形 24">
            <a:extLst>
              <a:ext uri="{FF2B5EF4-FFF2-40B4-BE49-F238E27FC236}">
                <a16:creationId xmlns:a16="http://schemas.microsoft.com/office/drawing/2014/main" id="{31C57358-87F6-4D4F-875C-DB9411733C34}"/>
              </a:ext>
            </a:extLst>
          </p:cNvPr>
          <p:cNvSpPr/>
          <p:nvPr/>
        </p:nvSpPr>
        <p:spPr>
          <a:xfrm>
            <a:off x="7387760" y="5155786"/>
            <a:ext cx="2754024" cy="461665"/>
          </a:xfrm>
          <a:prstGeom prst="rect">
            <a:avLst/>
          </a:prstGeom>
        </p:spPr>
        <p:txBody>
          <a:bodyPr wrap="none">
            <a:spAutoFit/>
          </a:bodyPr>
          <a:lstStyle/>
          <a:p>
            <a:pPr lvl="1"/>
            <a:r>
              <a:rPr lang="en-US" altLang="zh-CN" sz="2400" dirty="0">
                <a:solidFill>
                  <a:schemeClr val="bg1"/>
                </a:solidFill>
                <a:latin typeface="NimbusRomNo9L-Regu"/>
              </a:rPr>
              <a:t>one training step</a:t>
            </a:r>
          </a:p>
        </p:txBody>
      </p:sp>
      <p:pic>
        <p:nvPicPr>
          <p:cNvPr id="3" name="图片 2">
            <a:extLst>
              <a:ext uri="{FF2B5EF4-FFF2-40B4-BE49-F238E27FC236}">
                <a16:creationId xmlns:a16="http://schemas.microsoft.com/office/drawing/2014/main" id="{D3C9196F-70C4-4056-A49A-EBF62FC23CF9}"/>
              </a:ext>
            </a:extLst>
          </p:cNvPr>
          <p:cNvPicPr>
            <a:picLocks noChangeAspect="1"/>
          </p:cNvPicPr>
          <p:nvPr/>
        </p:nvPicPr>
        <p:blipFill>
          <a:blip r:embed="rId4"/>
          <a:stretch>
            <a:fillRect/>
          </a:stretch>
        </p:blipFill>
        <p:spPr>
          <a:xfrm>
            <a:off x="3815425" y="1023644"/>
            <a:ext cx="2470952" cy="1334168"/>
          </a:xfrm>
          <a:prstGeom prst="rect">
            <a:avLst/>
          </a:prstGeom>
        </p:spPr>
      </p:pic>
      <p:pic>
        <p:nvPicPr>
          <p:cNvPr id="1026" name="Picture 2" descr="https://timgsa.baidu.com/timg?image&amp;quality=80&amp;size=b9999_10000&amp;sec=1547655732404&amp;di=b154d42e7f55bc6b0da999a065279abb&amp;imgtype=0&amp;src=http%3A%2F%2Fimages.vectorhq.com%2Fimages%2Fpreviews%2Ffb6%2Fangel-halo-psd-436139.png">
            <a:extLst>
              <a:ext uri="{FF2B5EF4-FFF2-40B4-BE49-F238E27FC236}">
                <a16:creationId xmlns:a16="http://schemas.microsoft.com/office/drawing/2014/main" id="{A834CC24-46CA-4AA7-B2A1-05D8D8095CF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16267">
            <a:off x="4541766" y="133202"/>
            <a:ext cx="1018268" cy="77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427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6214892"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Network architecture</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pic>
        <p:nvPicPr>
          <p:cNvPr id="9" name="图片 8">
            <a:extLst>
              <a:ext uri="{FF2B5EF4-FFF2-40B4-BE49-F238E27FC236}">
                <a16:creationId xmlns:a16="http://schemas.microsoft.com/office/drawing/2014/main" id="{2564064D-6E3F-4790-AD25-B74F1210D639}"/>
              </a:ext>
            </a:extLst>
          </p:cNvPr>
          <p:cNvPicPr>
            <a:picLocks noChangeAspect="1"/>
          </p:cNvPicPr>
          <p:nvPr/>
        </p:nvPicPr>
        <p:blipFill>
          <a:blip r:embed="rId4"/>
          <a:stretch>
            <a:fillRect/>
          </a:stretch>
        </p:blipFill>
        <p:spPr>
          <a:xfrm>
            <a:off x="6763539" y="603623"/>
            <a:ext cx="4556255" cy="2814483"/>
          </a:xfrm>
          <a:prstGeom prst="rect">
            <a:avLst/>
          </a:prstGeom>
        </p:spPr>
      </p:pic>
      <p:sp>
        <p:nvSpPr>
          <p:cNvPr id="3" name="矩形 2">
            <a:extLst>
              <a:ext uri="{FF2B5EF4-FFF2-40B4-BE49-F238E27FC236}">
                <a16:creationId xmlns:a16="http://schemas.microsoft.com/office/drawing/2014/main" id="{D9E4121A-F073-4371-AFB1-5ABB47AE4FDD}"/>
              </a:ext>
            </a:extLst>
          </p:cNvPr>
          <p:cNvSpPr/>
          <p:nvPr/>
        </p:nvSpPr>
        <p:spPr>
          <a:xfrm>
            <a:off x="442451" y="1709584"/>
            <a:ext cx="6096000" cy="4031873"/>
          </a:xfrm>
          <a:prstGeom prst="rect">
            <a:avLst/>
          </a:prstGeom>
        </p:spPr>
        <p:txBody>
          <a:bodyPr>
            <a:spAutoFit/>
          </a:bodyPr>
          <a:lstStyle/>
          <a:p>
            <a:r>
              <a:rPr lang="en-US" altLang="zh-CN" sz="2000" dirty="0">
                <a:solidFill>
                  <a:schemeClr val="accent4">
                    <a:lumMod val="40000"/>
                    <a:lumOff val="60000"/>
                  </a:schemeClr>
                </a:solidFill>
              </a:rPr>
              <a:t>Inputs:</a:t>
            </a:r>
          </a:p>
          <a:p>
            <a:pPr marL="457200" indent="-457200">
              <a:buAutoNum type="arabicPeriod"/>
            </a:pPr>
            <a:r>
              <a:rPr lang="en-US" altLang="zh-CN" sz="2000" dirty="0">
                <a:solidFill>
                  <a:schemeClr val="bg1"/>
                </a:solidFill>
              </a:rPr>
              <a:t>1-D input[63x1]</a:t>
            </a:r>
          </a:p>
          <a:p>
            <a:pPr marL="914400" lvl="1" indent="-457200">
              <a:buFont typeface="Arial" panose="020B0604020202020204" pitchFamily="34" charset="0"/>
              <a:buChar char="•"/>
            </a:pPr>
            <a:r>
              <a:rPr lang="en-US" altLang="zh-CN" sz="1600" dirty="0">
                <a:solidFill>
                  <a:schemeClr val="bg1"/>
                </a:solidFill>
              </a:rPr>
              <a:t>current minerals</a:t>
            </a:r>
          </a:p>
          <a:p>
            <a:pPr marL="914400" lvl="1" indent="-457200">
              <a:buFont typeface="Arial" panose="020B0604020202020204" pitchFamily="34" charset="0"/>
              <a:buChar char="•"/>
            </a:pPr>
            <a:r>
              <a:rPr lang="en-US" altLang="zh-CN" sz="1600" dirty="0">
                <a:solidFill>
                  <a:schemeClr val="bg1"/>
                </a:solidFill>
              </a:rPr>
              <a:t>count of army</a:t>
            </a:r>
          </a:p>
          <a:p>
            <a:pPr marL="914400" lvl="1" indent="-457200">
              <a:buFont typeface="Arial" panose="020B0604020202020204" pitchFamily="34" charset="0"/>
              <a:buChar char="•"/>
            </a:pPr>
            <a:r>
              <a:rPr lang="en-US" altLang="zh-CN" sz="1600" dirty="0">
                <a:solidFill>
                  <a:schemeClr val="bg1"/>
                </a:solidFill>
              </a:rPr>
              <a:t>environment reward</a:t>
            </a:r>
          </a:p>
          <a:p>
            <a:pPr marL="914400" lvl="1" indent="-457200">
              <a:buFont typeface="Arial" panose="020B0604020202020204" pitchFamily="34" charset="0"/>
              <a:buChar char="•"/>
            </a:pPr>
            <a:r>
              <a:rPr lang="en-US" altLang="zh-CN" sz="1600" dirty="0">
                <a:solidFill>
                  <a:schemeClr val="bg1"/>
                </a:solidFill>
              </a:rPr>
              <a:t>20x3 selected unit information</a:t>
            </a:r>
          </a:p>
          <a:p>
            <a:pPr marL="457200" indent="-457200">
              <a:buAutoNum type="arabicPeriod" startAt="2"/>
            </a:pPr>
            <a:r>
              <a:rPr lang="en-US" altLang="zh-CN" sz="2000" dirty="0">
                <a:solidFill>
                  <a:schemeClr val="bg1"/>
                </a:solidFill>
              </a:rPr>
              <a:t>2-D minimap information [64x64x3]</a:t>
            </a:r>
          </a:p>
          <a:p>
            <a:pPr marL="800100" lvl="1" indent="-342900">
              <a:buFont typeface="Arial" panose="020B0604020202020204" pitchFamily="34" charset="0"/>
              <a:buChar char="•"/>
            </a:pPr>
            <a:r>
              <a:rPr lang="en-US" altLang="zh-CN" sz="2000" dirty="0">
                <a:solidFill>
                  <a:schemeClr val="bg1"/>
                </a:solidFill>
              </a:rPr>
              <a:t> </a:t>
            </a:r>
            <a:r>
              <a:rPr lang="en-US" altLang="zh-CN" sz="1600" dirty="0">
                <a:solidFill>
                  <a:schemeClr val="bg1"/>
                </a:solidFill>
              </a:rPr>
              <a:t>camera</a:t>
            </a:r>
          </a:p>
          <a:p>
            <a:pPr marL="800100" lvl="1" indent="-342900">
              <a:buFont typeface="Arial" panose="020B0604020202020204" pitchFamily="34" charset="0"/>
              <a:buChar char="•"/>
            </a:pPr>
            <a:r>
              <a:rPr lang="en-US" altLang="zh-CN" sz="1600" dirty="0">
                <a:solidFill>
                  <a:schemeClr val="bg1"/>
                </a:solidFill>
              </a:rPr>
              <a:t> player-relative information [hostile/relative]</a:t>
            </a:r>
          </a:p>
          <a:p>
            <a:pPr marL="800100" lvl="1" indent="-342900">
              <a:buFont typeface="Arial" panose="020B0604020202020204" pitchFamily="34" charset="0"/>
              <a:buChar char="•"/>
            </a:pPr>
            <a:r>
              <a:rPr lang="en-US" altLang="zh-CN" sz="1600" dirty="0">
                <a:solidFill>
                  <a:schemeClr val="bg1"/>
                </a:solidFill>
              </a:rPr>
              <a:t> selected unit info</a:t>
            </a:r>
            <a:endParaRPr lang="en-US" altLang="zh-CN" sz="2000" dirty="0">
              <a:solidFill>
                <a:schemeClr val="bg1"/>
              </a:solidFill>
            </a:endParaRPr>
          </a:p>
          <a:p>
            <a:r>
              <a:rPr lang="en-US" altLang="zh-CN" sz="2000" dirty="0">
                <a:solidFill>
                  <a:schemeClr val="bg1"/>
                </a:solidFill>
              </a:rPr>
              <a:t>3. 2-D screen information [84x84x8]</a:t>
            </a:r>
          </a:p>
          <a:p>
            <a:pPr marL="800100" lvl="1" indent="-342900">
              <a:buFont typeface="Arial" panose="020B0604020202020204" pitchFamily="34" charset="0"/>
              <a:buChar char="•"/>
            </a:pPr>
            <a:r>
              <a:rPr lang="en-US" altLang="zh-CN" sz="2000" dirty="0">
                <a:solidFill>
                  <a:schemeClr val="bg1"/>
                </a:solidFill>
              </a:rPr>
              <a:t>visibility</a:t>
            </a:r>
          </a:p>
          <a:p>
            <a:pPr marL="800100" lvl="1" indent="-342900">
              <a:buFont typeface="Arial" panose="020B0604020202020204" pitchFamily="34" charset="0"/>
              <a:buChar char="•"/>
            </a:pPr>
            <a:r>
              <a:rPr lang="en-US" altLang="zh-CN" sz="2000" dirty="0">
                <a:solidFill>
                  <a:schemeClr val="bg1"/>
                </a:solidFill>
              </a:rPr>
              <a:t>…</a:t>
            </a:r>
          </a:p>
          <a:p>
            <a:endParaRPr lang="en-US" altLang="zh-CN" sz="2000" dirty="0">
              <a:solidFill>
                <a:schemeClr val="bg1"/>
              </a:solidFill>
            </a:endParaRPr>
          </a:p>
        </p:txBody>
      </p:sp>
      <p:sp>
        <p:nvSpPr>
          <p:cNvPr id="4" name="矩形 3">
            <a:extLst>
              <a:ext uri="{FF2B5EF4-FFF2-40B4-BE49-F238E27FC236}">
                <a16:creationId xmlns:a16="http://schemas.microsoft.com/office/drawing/2014/main" id="{F217A42C-2AF0-4B3F-BDE4-7C0490C6FF58}"/>
              </a:ext>
            </a:extLst>
          </p:cNvPr>
          <p:cNvSpPr/>
          <p:nvPr/>
        </p:nvSpPr>
        <p:spPr>
          <a:xfrm>
            <a:off x="7643099" y="3704215"/>
            <a:ext cx="2251587" cy="2701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t>Fully-connected feature</a:t>
            </a:r>
            <a:endParaRPr lang="zh-CN" altLang="en-US" sz="1400" dirty="0"/>
          </a:p>
        </p:txBody>
      </p:sp>
      <p:grpSp>
        <p:nvGrpSpPr>
          <p:cNvPr id="7" name="组合 6">
            <a:extLst>
              <a:ext uri="{FF2B5EF4-FFF2-40B4-BE49-F238E27FC236}">
                <a16:creationId xmlns:a16="http://schemas.microsoft.com/office/drawing/2014/main" id="{49850545-5081-4760-8BA1-4AEC3009AF22}"/>
              </a:ext>
            </a:extLst>
          </p:cNvPr>
          <p:cNvGrpSpPr/>
          <p:nvPr/>
        </p:nvGrpSpPr>
        <p:grpSpPr>
          <a:xfrm>
            <a:off x="7964128" y="4292247"/>
            <a:ext cx="513248" cy="1505948"/>
            <a:chOff x="7291607" y="4242088"/>
            <a:chExt cx="593344" cy="1546726"/>
          </a:xfrm>
        </p:grpSpPr>
        <p:sp>
          <p:nvSpPr>
            <p:cNvPr id="5" name="立方体 4">
              <a:extLst>
                <a:ext uri="{FF2B5EF4-FFF2-40B4-BE49-F238E27FC236}">
                  <a16:creationId xmlns:a16="http://schemas.microsoft.com/office/drawing/2014/main" id="{EB232114-0152-4F57-BD5E-E5BF254BCE4A}"/>
                </a:ext>
              </a:extLst>
            </p:cNvPr>
            <p:cNvSpPr/>
            <p:nvPr/>
          </p:nvSpPr>
          <p:spPr>
            <a:xfrm>
              <a:off x="7291607" y="4242088"/>
              <a:ext cx="593344" cy="1546726"/>
            </a:xfrm>
            <a:prstGeom prst="cube">
              <a:avLst>
                <a:gd name="adj" fmla="val 8504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34C6ADE9-89DA-48CC-A870-D3A578789680}"/>
                </a:ext>
              </a:extLst>
            </p:cNvPr>
            <p:cNvSpPr txBox="1"/>
            <p:nvPr/>
          </p:nvSpPr>
          <p:spPr>
            <a:xfrm rot="18646178">
              <a:off x="7098959" y="4768751"/>
              <a:ext cx="1174050" cy="307777"/>
            </a:xfrm>
            <a:prstGeom prst="rect">
              <a:avLst/>
            </a:prstGeom>
            <a:noFill/>
          </p:spPr>
          <p:txBody>
            <a:bodyPr wrap="square" rtlCol="0">
              <a:spAutoFit/>
            </a:bodyPr>
            <a:lstStyle/>
            <a:p>
              <a:r>
                <a:rPr lang="en-US" altLang="zh-CN" sz="1400" dirty="0">
                  <a:solidFill>
                    <a:schemeClr val="bg1"/>
                  </a:solidFill>
                </a:rPr>
                <a:t>minimap</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57DE7229-9021-4868-9D26-AB3C647013A3}"/>
              </a:ext>
            </a:extLst>
          </p:cNvPr>
          <p:cNvGrpSpPr/>
          <p:nvPr/>
        </p:nvGrpSpPr>
        <p:grpSpPr>
          <a:xfrm>
            <a:off x="9081253" y="4074412"/>
            <a:ext cx="830701" cy="1723783"/>
            <a:chOff x="7291607" y="4241693"/>
            <a:chExt cx="744497" cy="1547121"/>
          </a:xfrm>
        </p:grpSpPr>
        <p:sp>
          <p:nvSpPr>
            <p:cNvPr id="15" name="立方体 14">
              <a:extLst>
                <a:ext uri="{FF2B5EF4-FFF2-40B4-BE49-F238E27FC236}">
                  <a16:creationId xmlns:a16="http://schemas.microsoft.com/office/drawing/2014/main" id="{30D6C899-3914-4CBC-A250-4FA4395563A5}"/>
                </a:ext>
              </a:extLst>
            </p:cNvPr>
            <p:cNvSpPr/>
            <p:nvPr/>
          </p:nvSpPr>
          <p:spPr>
            <a:xfrm>
              <a:off x="7291607" y="4242088"/>
              <a:ext cx="593344" cy="1546726"/>
            </a:xfrm>
            <a:prstGeom prst="cube">
              <a:avLst>
                <a:gd name="adj" fmla="val 8504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F299F8DA-F1E7-4D57-9DF6-BB1759FCB2C0}"/>
                </a:ext>
              </a:extLst>
            </p:cNvPr>
            <p:cNvSpPr txBox="1"/>
            <p:nvPr/>
          </p:nvSpPr>
          <p:spPr>
            <a:xfrm rot="18646178">
              <a:off x="7260675" y="4640314"/>
              <a:ext cx="1174050" cy="376808"/>
            </a:xfrm>
            <a:prstGeom prst="rect">
              <a:avLst/>
            </a:prstGeom>
            <a:noFill/>
          </p:spPr>
          <p:txBody>
            <a:bodyPr wrap="square" rtlCol="0">
              <a:spAutoFit/>
            </a:bodyPr>
            <a:lstStyle/>
            <a:p>
              <a:r>
                <a:rPr lang="en-US" altLang="zh-CN" sz="1400" dirty="0">
                  <a:solidFill>
                    <a:schemeClr val="bg1"/>
                  </a:solidFill>
                </a:rPr>
                <a:t>screen</a:t>
              </a:r>
              <a:endParaRPr lang="zh-CN" altLang="en-US" sz="1400" dirty="0">
                <a:solidFill>
                  <a:schemeClr val="bg1"/>
                </a:solidFill>
              </a:endParaRPr>
            </a:p>
          </p:txBody>
        </p:sp>
      </p:grpSp>
    </p:spTree>
    <p:extLst>
      <p:ext uri="{BB962C8B-B14F-4D97-AF65-F5344CB8AC3E}">
        <p14:creationId xmlns:p14="http://schemas.microsoft.com/office/powerpoint/2010/main" val="81867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5063613" cy="776366"/>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Experiment result</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7" name="矩形 6">
            <a:extLst>
              <a:ext uri="{FF2B5EF4-FFF2-40B4-BE49-F238E27FC236}">
                <a16:creationId xmlns:a16="http://schemas.microsoft.com/office/drawing/2014/main" id="{BAE642BA-F762-4CB0-921A-4E5F42F627A3}"/>
              </a:ext>
            </a:extLst>
          </p:cNvPr>
          <p:cNvSpPr/>
          <p:nvPr/>
        </p:nvSpPr>
        <p:spPr>
          <a:xfrm>
            <a:off x="8678351" y="1838847"/>
            <a:ext cx="2204450" cy="646331"/>
          </a:xfrm>
          <a:prstGeom prst="rect">
            <a:avLst/>
          </a:prstGeom>
        </p:spPr>
        <p:txBody>
          <a:bodyPr wrap="none">
            <a:spAutoFit/>
          </a:bodyPr>
          <a:lstStyle/>
          <a:p>
            <a:r>
              <a:rPr lang="en-US" altLang="zh-CN" sz="3600" b="1" dirty="0">
                <a:solidFill>
                  <a:schemeClr val="accent4">
                    <a:lumMod val="40000"/>
                    <a:lumOff val="60000"/>
                  </a:schemeClr>
                </a:solidFill>
              </a:rPr>
              <a:t>Episode 1</a:t>
            </a:r>
          </a:p>
        </p:txBody>
      </p:sp>
      <p:sp>
        <p:nvSpPr>
          <p:cNvPr id="9" name="矩形 8">
            <a:extLst>
              <a:ext uri="{FF2B5EF4-FFF2-40B4-BE49-F238E27FC236}">
                <a16:creationId xmlns:a16="http://schemas.microsoft.com/office/drawing/2014/main" id="{77C85ECE-3990-402D-8251-9168B2AFEC8B}"/>
              </a:ext>
            </a:extLst>
          </p:cNvPr>
          <p:cNvSpPr/>
          <p:nvPr/>
        </p:nvSpPr>
        <p:spPr>
          <a:xfrm>
            <a:off x="8368676" y="2771881"/>
            <a:ext cx="3312125" cy="2585323"/>
          </a:xfrm>
          <a:prstGeom prst="rect">
            <a:avLst/>
          </a:prstGeom>
        </p:spPr>
        <p:txBody>
          <a:bodyPr wrap="none">
            <a:spAutoFit/>
          </a:bodyPr>
          <a:lstStyle/>
          <a:p>
            <a:r>
              <a:rPr lang="en-US" altLang="zh-CN" dirty="0">
                <a:solidFill>
                  <a:schemeClr val="bg1"/>
                </a:solidFill>
              </a:rPr>
              <a:t> No command of spatial info</a:t>
            </a:r>
          </a:p>
          <a:p>
            <a:r>
              <a:rPr lang="en-US" altLang="zh-CN" dirty="0">
                <a:solidFill>
                  <a:schemeClr val="bg1"/>
                </a:solidFill>
              </a:rPr>
              <a:t>(the upper player hardly move)</a:t>
            </a:r>
          </a:p>
          <a:p>
            <a:endParaRPr lang="en-US" altLang="zh-CN" dirty="0">
              <a:solidFill>
                <a:schemeClr val="bg1"/>
              </a:solidFill>
            </a:endParaRPr>
          </a:p>
          <a:p>
            <a:r>
              <a:rPr lang="en-US" altLang="zh-CN" dirty="0">
                <a:solidFill>
                  <a:schemeClr val="bg1"/>
                </a:solidFill>
              </a:rPr>
              <a:t>No knowledge of who I am</a:t>
            </a:r>
          </a:p>
          <a:p>
            <a:endParaRPr lang="en-US" altLang="zh-CN" dirty="0">
              <a:solidFill>
                <a:schemeClr val="bg1"/>
              </a:solidFill>
            </a:endParaRPr>
          </a:p>
          <a:p>
            <a:r>
              <a:rPr lang="en-US" altLang="zh-CN" dirty="0">
                <a:solidFill>
                  <a:schemeClr val="bg1"/>
                </a:solidFill>
              </a:rPr>
              <a:t>Simply attack other’s base</a:t>
            </a:r>
          </a:p>
          <a:p>
            <a:endParaRPr lang="en-US" altLang="zh-CN" dirty="0">
              <a:solidFill>
                <a:schemeClr val="bg1"/>
              </a:solidFill>
            </a:endParaRPr>
          </a:p>
          <a:p>
            <a:r>
              <a:rPr lang="en-US" altLang="zh-CN" b="1" dirty="0">
                <a:solidFill>
                  <a:schemeClr val="bg1"/>
                </a:solidFill>
              </a:rPr>
              <a:t>Remedy: </a:t>
            </a:r>
            <a:r>
              <a:rPr lang="en-US" altLang="zh-CN" dirty="0">
                <a:solidFill>
                  <a:schemeClr val="bg1"/>
                </a:solidFill>
              </a:rPr>
              <a:t>switch side of training</a:t>
            </a:r>
          </a:p>
          <a:p>
            <a:r>
              <a:rPr lang="en-US" altLang="zh-CN" dirty="0">
                <a:solidFill>
                  <a:schemeClr val="bg1"/>
                </a:solidFill>
              </a:rPr>
              <a:t>periodically</a:t>
            </a:r>
          </a:p>
        </p:txBody>
      </p:sp>
      <p:pic>
        <p:nvPicPr>
          <p:cNvPr id="11" name="1_Trim">
            <a:hlinkClick r:id="" action="ppaction://media"/>
            <a:extLst>
              <a:ext uri="{FF2B5EF4-FFF2-40B4-BE49-F238E27FC236}">
                <a16:creationId xmlns:a16="http://schemas.microsoft.com/office/drawing/2014/main" id="{D067B9CF-CE99-4AC2-ACA5-14680B29EB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0707" y="1661896"/>
            <a:ext cx="7180468" cy="4154228"/>
          </a:xfrm>
          <a:prstGeom prst="rect">
            <a:avLst/>
          </a:prstGeom>
        </p:spPr>
      </p:pic>
    </p:spTree>
    <p:extLst>
      <p:ext uri="{BB962C8B-B14F-4D97-AF65-F5344CB8AC3E}">
        <p14:creationId xmlns:p14="http://schemas.microsoft.com/office/powerpoint/2010/main" val="100155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5063613" cy="776366"/>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Experiment result</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7" name="矩形 6">
            <a:extLst>
              <a:ext uri="{FF2B5EF4-FFF2-40B4-BE49-F238E27FC236}">
                <a16:creationId xmlns:a16="http://schemas.microsoft.com/office/drawing/2014/main" id="{BAE642BA-F762-4CB0-921A-4E5F42F627A3}"/>
              </a:ext>
            </a:extLst>
          </p:cNvPr>
          <p:cNvSpPr/>
          <p:nvPr/>
        </p:nvSpPr>
        <p:spPr>
          <a:xfrm>
            <a:off x="8678351" y="1838847"/>
            <a:ext cx="2717411" cy="646331"/>
          </a:xfrm>
          <a:prstGeom prst="rect">
            <a:avLst/>
          </a:prstGeom>
        </p:spPr>
        <p:txBody>
          <a:bodyPr wrap="none">
            <a:spAutoFit/>
          </a:bodyPr>
          <a:lstStyle/>
          <a:p>
            <a:r>
              <a:rPr lang="en-US" altLang="zh-CN" sz="3600" b="1" dirty="0">
                <a:solidFill>
                  <a:schemeClr val="accent4">
                    <a:lumMod val="40000"/>
                    <a:lumOff val="60000"/>
                  </a:schemeClr>
                </a:solidFill>
              </a:rPr>
              <a:t>Episode 100</a:t>
            </a:r>
          </a:p>
        </p:txBody>
      </p:sp>
      <p:pic>
        <p:nvPicPr>
          <p:cNvPr id="3" name="100_Trim">
            <a:hlinkClick r:id="" action="ppaction://media"/>
            <a:extLst>
              <a:ext uri="{FF2B5EF4-FFF2-40B4-BE49-F238E27FC236}">
                <a16:creationId xmlns:a16="http://schemas.microsoft.com/office/drawing/2014/main" id="{A2E80841-40C2-4ADD-8914-EC1FBDAEE46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3458" y="1585820"/>
            <a:ext cx="7137554" cy="4129400"/>
          </a:xfrm>
          <a:prstGeom prst="rect">
            <a:avLst/>
          </a:prstGeom>
        </p:spPr>
      </p:pic>
      <p:sp>
        <p:nvSpPr>
          <p:cNvPr id="10" name="矩形 9">
            <a:extLst>
              <a:ext uri="{FF2B5EF4-FFF2-40B4-BE49-F238E27FC236}">
                <a16:creationId xmlns:a16="http://schemas.microsoft.com/office/drawing/2014/main" id="{B2E05AE0-A2E4-4E9B-9A15-EF8E3753069B}"/>
              </a:ext>
            </a:extLst>
          </p:cNvPr>
          <p:cNvSpPr/>
          <p:nvPr/>
        </p:nvSpPr>
        <p:spPr>
          <a:xfrm>
            <a:off x="8678351" y="3292653"/>
            <a:ext cx="2613216" cy="461665"/>
          </a:xfrm>
          <a:prstGeom prst="rect">
            <a:avLst/>
          </a:prstGeom>
        </p:spPr>
        <p:txBody>
          <a:bodyPr wrap="none">
            <a:spAutoFit/>
          </a:bodyPr>
          <a:lstStyle/>
          <a:p>
            <a:r>
              <a:rPr lang="en-US" altLang="zh-CN" sz="2400" dirty="0">
                <a:solidFill>
                  <a:schemeClr val="bg1"/>
                </a:solidFill>
              </a:rPr>
              <a:t>More conservative</a:t>
            </a:r>
          </a:p>
        </p:txBody>
      </p:sp>
    </p:spTree>
    <p:extLst>
      <p:ext uri="{BB962C8B-B14F-4D97-AF65-F5344CB8AC3E}">
        <p14:creationId xmlns:p14="http://schemas.microsoft.com/office/powerpoint/2010/main" val="22057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5063613" cy="776366"/>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Experiment result</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7" name="矩形 6">
            <a:extLst>
              <a:ext uri="{FF2B5EF4-FFF2-40B4-BE49-F238E27FC236}">
                <a16:creationId xmlns:a16="http://schemas.microsoft.com/office/drawing/2014/main" id="{BAE642BA-F762-4CB0-921A-4E5F42F627A3}"/>
              </a:ext>
            </a:extLst>
          </p:cNvPr>
          <p:cNvSpPr/>
          <p:nvPr/>
        </p:nvSpPr>
        <p:spPr>
          <a:xfrm>
            <a:off x="8678351" y="1838847"/>
            <a:ext cx="2717411" cy="646331"/>
          </a:xfrm>
          <a:prstGeom prst="rect">
            <a:avLst/>
          </a:prstGeom>
        </p:spPr>
        <p:txBody>
          <a:bodyPr wrap="none">
            <a:spAutoFit/>
          </a:bodyPr>
          <a:lstStyle/>
          <a:p>
            <a:r>
              <a:rPr lang="en-US" altLang="zh-CN" sz="3600" b="1" dirty="0">
                <a:solidFill>
                  <a:schemeClr val="accent4">
                    <a:lumMod val="40000"/>
                    <a:lumOff val="60000"/>
                  </a:schemeClr>
                </a:solidFill>
              </a:rPr>
              <a:t>Episode 200</a:t>
            </a:r>
          </a:p>
        </p:txBody>
      </p:sp>
      <p:sp>
        <p:nvSpPr>
          <p:cNvPr id="10" name="矩形 9">
            <a:extLst>
              <a:ext uri="{FF2B5EF4-FFF2-40B4-BE49-F238E27FC236}">
                <a16:creationId xmlns:a16="http://schemas.microsoft.com/office/drawing/2014/main" id="{B2E05AE0-A2E4-4E9B-9A15-EF8E3753069B}"/>
              </a:ext>
            </a:extLst>
          </p:cNvPr>
          <p:cNvSpPr/>
          <p:nvPr/>
        </p:nvSpPr>
        <p:spPr>
          <a:xfrm>
            <a:off x="8737662" y="3359370"/>
            <a:ext cx="2598788" cy="1569660"/>
          </a:xfrm>
          <a:prstGeom prst="rect">
            <a:avLst/>
          </a:prstGeom>
        </p:spPr>
        <p:txBody>
          <a:bodyPr wrap="none">
            <a:spAutoFit/>
          </a:bodyPr>
          <a:lstStyle/>
          <a:p>
            <a:pPr algn="ctr"/>
            <a:r>
              <a:rPr lang="en-US" altLang="zh-CN" sz="2400" dirty="0">
                <a:solidFill>
                  <a:schemeClr val="bg1"/>
                </a:solidFill>
              </a:rPr>
              <a:t>More technical</a:t>
            </a:r>
          </a:p>
          <a:p>
            <a:pPr algn="ctr"/>
            <a:r>
              <a:rPr lang="en-US" altLang="zh-CN" sz="2400" dirty="0">
                <a:solidFill>
                  <a:schemeClr val="bg1"/>
                </a:solidFill>
              </a:rPr>
              <a:t>Attack</a:t>
            </a:r>
          </a:p>
          <a:p>
            <a:pPr algn="ctr"/>
            <a:endParaRPr lang="en-US" altLang="zh-CN" sz="2400" dirty="0">
              <a:solidFill>
                <a:schemeClr val="bg1"/>
              </a:solidFill>
            </a:endParaRPr>
          </a:p>
          <a:p>
            <a:pPr algn="ctr"/>
            <a:r>
              <a:rPr lang="en-US" altLang="zh-CN" sz="2400" dirty="0">
                <a:solidFill>
                  <a:schemeClr val="bg1"/>
                </a:solidFill>
              </a:rPr>
              <a:t>Learn how to train</a:t>
            </a:r>
          </a:p>
        </p:txBody>
      </p:sp>
      <p:pic>
        <p:nvPicPr>
          <p:cNvPr id="4" name="200_Trim">
            <a:hlinkClick r:id="" action="ppaction://media"/>
            <a:extLst>
              <a:ext uri="{FF2B5EF4-FFF2-40B4-BE49-F238E27FC236}">
                <a16:creationId xmlns:a16="http://schemas.microsoft.com/office/drawing/2014/main" id="{A7695132-1EED-4DC2-A0D7-AAA23C6192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2441" y="1406546"/>
            <a:ext cx="7597074" cy="4395254"/>
          </a:xfrm>
          <a:prstGeom prst="rect">
            <a:avLst/>
          </a:prstGeom>
        </p:spPr>
      </p:pic>
    </p:spTree>
    <p:extLst>
      <p:ext uri="{BB962C8B-B14F-4D97-AF65-F5344CB8AC3E}">
        <p14:creationId xmlns:p14="http://schemas.microsoft.com/office/powerpoint/2010/main" val="28404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5063613" cy="776366"/>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Experiment result</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7" name="矩形 6">
            <a:extLst>
              <a:ext uri="{FF2B5EF4-FFF2-40B4-BE49-F238E27FC236}">
                <a16:creationId xmlns:a16="http://schemas.microsoft.com/office/drawing/2014/main" id="{BAE642BA-F762-4CB0-921A-4E5F42F627A3}"/>
              </a:ext>
            </a:extLst>
          </p:cNvPr>
          <p:cNvSpPr/>
          <p:nvPr/>
        </p:nvSpPr>
        <p:spPr>
          <a:xfrm>
            <a:off x="8327794" y="2060411"/>
            <a:ext cx="2717411" cy="646331"/>
          </a:xfrm>
          <a:prstGeom prst="rect">
            <a:avLst/>
          </a:prstGeom>
        </p:spPr>
        <p:txBody>
          <a:bodyPr wrap="none">
            <a:spAutoFit/>
          </a:bodyPr>
          <a:lstStyle/>
          <a:p>
            <a:r>
              <a:rPr lang="en-US" altLang="zh-CN" sz="3600" b="1">
                <a:solidFill>
                  <a:schemeClr val="accent4">
                    <a:lumMod val="40000"/>
                    <a:lumOff val="60000"/>
                  </a:schemeClr>
                </a:solidFill>
              </a:rPr>
              <a:t>Episode 440</a:t>
            </a:r>
            <a:endParaRPr lang="en-US" altLang="zh-CN" sz="3600" b="1" dirty="0">
              <a:solidFill>
                <a:schemeClr val="accent4">
                  <a:lumMod val="40000"/>
                  <a:lumOff val="60000"/>
                </a:schemeClr>
              </a:solidFill>
            </a:endParaRPr>
          </a:p>
        </p:txBody>
      </p:sp>
      <p:sp>
        <p:nvSpPr>
          <p:cNvPr id="10" name="矩形 9">
            <a:extLst>
              <a:ext uri="{FF2B5EF4-FFF2-40B4-BE49-F238E27FC236}">
                <a16:creationId xmlns:a16="http://schemas.microsoft.com/office/drawing/2014/main" id="{B2E05AE0-A2E4-4E9B-9A15-EF8E3753069B}"/>
              </a:ext>
            </a:extLst>
          </p:cNvPr>
          <p:cNvSpPr/>
          <p:nvPr/>
        </p:nvSpPr>
        <p:spPr>
          <a:xfrm>
            <a:off x="9944690" y="3359370"/>
            <a:ext cx="184731" cy="461665"/>
          </a:xfrm>
          <a:prstGeom prst="rect">
            <a:avLst/>
          </a:prstGeom>
        </p:spPr>
        <p:txBody>
          <a:bodyPr wrap="none">
            <a:spAutoFit/>
          </a:bodyPr>
          <a:lstStyle/>
          <a:p>
            <a:pPr algn="ctr"/>
            <a:endParaRPr lang="en-US" altLang="zh-CN" sz="2400" dirty="0">
              <a:solidFill>
                <a:schemeClr val="bg1"/>
              </a:solidFill>
            </a:endParaRPr>
          </a:p>
        </p:txBody>
      </p:sp>
      <p:pic>
        <p:nvPicPr>
          <p:cNvPr id="3" name="400_Trim">
            <a:hlinkClick r:id="" action="ppaction://media"/>
            <a:extLst>
              <a:ext uri="{FF2B5EF4-FFF2-40B4-BE49-F238E27FC236}">
                <a16:creationId xmlns:a16="http://schemas.microsoft.com/office/drawing/2014/main" id="{C606FE1B-7B5F-47D6-A364-36508348EC4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0591" y="1591938"/>
            <a:ext cx="6907887" cy="3996528"/>
          </a:xfrm>
          <a:prstGeom prst="rect">
            <a:avLst/>
          </a:prstGeom>
        </p:spPr>
      </p:pic>
      <p:sp>
        <p:nvSpPr>
          <p:cNvPr id="11" name="矩形 10">
            <a:extLst>
              <a:ext uri="{FF2B5EF4-FFF2-40B4-BE49-F238E27FC236}">
                <a16:creationId xmlns:a16="http://schemas.microsoft.com/office/drawing/2014/main" id="{79141483-B273-4974-B826-91436B0E80E0}"/>
              </a:ext>
            </a:extLst>
          </p:cNvPr>
          <p:cNvSpPr/>
          <p:nvPr/>
        </p:nvSpPr>
        <p:spPr>
          <a:xfrm>
            <a:off x="7945486" y="3366429"/>
            <a:ext cx="3482043" cy="1200329"/>
          </a:xfrm>
          <a:prstGeom prst="rect">
            <a:avLst/>
          </a:prstGeom>
        </p:spPr>
        <p:txBody>
          <a:bodyPr wrap="none">
            <a:spAutoFit/>
          </a:bodyPr>
          <a:lstStyle/>
          <a:p>
            <a:pPr algn="ctr"/>
            <a:r>
              <a:rPr lang="en-US" altLang="zh-CN" sz="2400" dirty="0">
                <a:solidFill>
                  <a:schemeClr val="bg1"/>
                </a:solidFill>
              </a:rPr>
              <a:t>More fluent</a:t>
            </a:r>
          </a:p>
          <a:p>
            <a:pPr algn="ctr"/>
            <a:endParaRPr lang="en-US" altLang="zh-CN" sz="2400" dirty="0">
              <a:solidFill>
                <a:schemeClr val="bg1"/>
              </a:solidFill>
            </a:endParaRPr>
          </a:p>
          <a:p>
            <a:pPr algn="ctr"/>
            <a:r>
              <a:rPr lang="en-US" altLang="zh-CN" sz="2400" dirty="0">
                <a:solidFill>
                  <a:schemeClr val="bg1"/>
                </a:solidFill>
              </a:rPr>
              <a:t>More diversity of policies</a:t>
            </a:r>
          </a:p>
        </p:txBody>
      </p:sp>
    </p:spTree>
    <p:extLst>
      <p:ext uri="{BB962C8B-B14F-4D97-AF65-F5344CB8AC3E}">
        <p14:creationId xmlns:p14="http://schemas.microsoft.com/office/powerpoint/2010/main" val="428882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1"/>
            <a:ext cx="4021584" cy="761979"/>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Other tricks</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3" name="矩形 2">
            <a:extLst>
              <a:ext uri="{FF2B5EF4-FFF2-40B4-BE49-F238E27FC236}">
                <a16:creationId xmlns:a16="http://schemas.microsoft.com/office/drawing/2014/main" id="{206CB78A-E407-4037-A0B2-6D5EE761B7A4}"/>
              </a:ext>
            </a:extLst>
          </p:cNvPr>
          <p:cNvSpPr/>
          <p:nvPr/>
        </p:nvSpPr>
        <p:spPr>
          <a:xfrm>
            <a:off x="530579" y="1392158"/>
            <a:ext cx="3897477" cy="461665"/>
          </a:xfrm>
          <a:prstGeom prst="rect">
            <a:avLst/>
          </a:prstGeom>
        </p:spPr>
        <p:txBody>
          <a:bodyPr wrap="none">
            <a:spAutoFit/>
          </a:bodyPr>
          <a:lstStyle/>
          <a:p>
            <a:r>
              <a:rPr lang="en-US" altLang="zh-CN" sz="2400" b="1" dirty="0">
                <a:solidFill>
                  <a:srgbClr val="FFC000"/>
                </a:solidFill>
                <a:latin typeface="-apple-system"/>
              </a:rPr>
              <a:t>Prioritized Experience Replay</a:t>
            </a:r>
            <a:endParaRPr lang="en-US" altLang="zh-CN" sz="2400" b="1" i="0" dirty="0">
              <a:solidFill>
                <a:srgbClr val="FFC000"/>
              </a:solidFill>
              <a:effectLst/>
              <a:latin typeface="-apple-system"/>
            </a:endParaRPr>
          </a:p>
        </p:txBody>
      </p:sp>
      <p:pic>
        <p:nvPicPr>
          <p:cNvPr id="7" name="图片 6">
            <a:extLst>
              <a:ext uri="{FF2B5EF4-FFF2-40B4-BE49-F238E27FC236}">
                <a16:creationId xmlns:a16="http://schemas.microsoft.com/office/drawing/2014/main" id="{AC04EE28-2A45-40EC-8A8C-DD4A585E3963}"/>
              </a:ext>
            </a:extLst>
          </p:cNvPr>
          <p:cNvPicPr>
            <a:picLocks noChangeAspect="1"/>
          </p:cNvPicPr>
          <p:nvPr/>
        </p:nvPicPr>
        <p:blipFill>
          <a:blip r:embed="rId4"/>
          <a:stretch>
            <a:fillRect/>
          </a:stretch>
        </p:blipFill>
        <p:spPr>
          <a:xfrm>
            <a:off x="637110" y="1963326"/>
            <a:ext cx="7294395" cy="308609"/>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A245F4B-4326-48FB-88F2-DD74AA4C8A33}"/>
                  </a:ext>
                </a:extLst>
              </p:cNvPr>
              <p:cNvSpPr/>
              <p:nvPr/>
            </p:nvSpPr>
            <p:spPr>
              <a:xfrm>
                <a:off x="530579" y="2455511"/>
                <a:ext cx="7400926" cy="3944285"/>
              </a:xfrm>
              <a:prstGeom prst="rect">
                <a:avLst/>
              </a:prstGeom>
            </p:spPr>
            <p:txBody>
              <a:bodyPr wrap="square">
                <a:spAutoFit/>
              </a:bodyPr>
              <a:lstStyle/>
              <a:p>
                <a:r>
                  <a:rPr lang="en-US" altLang="zh-CN" sz="2000" dirty="0">
                    <a:solidFill>
                      <a:schemeClr val="bg1"/>
                    </a:solidFill>
                  </a:rPr>
                  <a:t>Sampled by weight instead of uniformly.</a:t>
                </a:r>
              </a:p>
              <a:p>
                <a:r>
                  <a:rPr lang="en-US" altLang="zh-CN" sz="2000" dirty="0">
                    <a:solidFill>
                      <a:schemeClr val="bg1"/>
                    </a:solidFill>
                  </a:rPr>
                  <a:t>Similar to explore function in lecture.</a:t>
                </a:r>
              </a:p>
              <a:p>
                <a:r>
                  <a:rPr lang="en-US" altLang="zh-CN" sz="2400" b="1" dirty="0">
                    <a:solidFill>
                      <a:srgbClr val="FFC000"/>
                    </a:solidFill>
                    <a:latin typeface="-apple-system"/>
                  </a:rPr>
                  <a:t>My Implementation</a:t>
                </a:r>
                <a:r>
                  <a:rPr lang="zh-CN" altLang="en-US" sz="2400" b="1" dirty="0">
                    <a:solidFill>
                      <a:srgbClr val="FFC000"/>
                    </a:solidFill>
                    <a:latin typeface="-apple-system"/>
                  </a:rPr>
                  <a:t>：</a:t>
                </a:r>
                <a:endParaRPr lang="en-US" altLang="zh-CN" sz="2400" b="1" dirty="0">
                  <a:solidFill>
                    <a:srgbClr val="FFC000"/>
                  </a:solidFill>
                  <a:latin typeface="-apple-system"/>
                </a:endParaRPr>
              </a:p>
              <a:p>
                <a:pPr marL="457200" indent="-457200">
                  <a:buAutoNum type="arabicPeriod"/>
                </a:pPr>
                <a:r>
                  <a:rPr lang="en-US" altLang="zh-CN" sz="2000" dirty="0">
                    <a:solidFill>
                      <a:schemeClr val="bg1"/>
                    </a:solidFill>
                  </a:rPr>
                  <a:t>Update weight of sample when it is selected to be trained</a:t>
                </a:r>
              </a:p>
              <a:p>
                <a:pPr marL="457200" indent="-457200">
                  <a:buAutoNum type="arabicPeriod"/>
                </a:pPr>
                <a:r>
                  <a:rPr lang="en-US" altLang="zh-CN" sz="2000" dirty="0">
                    <a:solidFill>
                      <a:schemeClr val="bg1"/>
                    </a:solidFill>
                  </a:rPr>
                  <a:t>Epsilon-greedy method: </a:t>
                </a:r>
                <a:r>
                  <a:rPr lang="en-US" altLang="zh-CN" sz="2000" dirty="0" err="1">
                    <a:solidFill>
                      <a:schemeClr val="bg1"/>
                    </a:solidFill>
                  </a:rPr>
                  <a:t>w.p</a:t>
                </a:r>
                <a:r>
                  <a:rPr lang="en-US" altLang="zh-CN" sz="2000" dirty="0">
                    <a:solidFill>
                      <a:schemeClr val="bg1"/>
                    </a:solidFill>
                  </a:rPr>
                  <a:t> of </a:t>
                </a:r>
                <a14:m>
                  <m:oMath xmlns:m="http://schemas.openxmlformats.org/officeDocument/2006/math">
                    <m:r>
                      <a:rPr lang="zh-CN" altLang="en-US" sz="2000" i="1" smtClean="0">
                        <a:solidFill>
                          <a:schemeClr val="bg1"/>
                        </a:solidFill>
                        <a:latin typeface="Cambria Math" panose="02040503050406030204" pitchFamily="18" charset="0"/>
                      </a:rPr>
                      <m:t>𝜀</m:t>
                    </m:r>
                  </m:oMath>
                </a14:m>
                <a:r>
                  <a:rPr lang="zh-CN" altLang="en-US" sz="2000" dirty="0">
                    <a:solidFill>
                      <a:schemeClr val="bg1"/>
                    </a:solidFill>
                  </a:rPr>
                  <a:t>，</a:t>
                </a:r>
                <a:r>
                  <a:rPr lang="en-US" altLang="zh-CN" sz="2000" dirty="0">
                    <a:solidFill>
                      <a:schemeClr val="bg1"/>
                    </a:solidFill>
                  </a:rPr>
                  <a:t>it picked sample in replay repository </a:t>
                </a:r>
                <a:r>
                  <a:rPr lang="en-US" altLang="zh-CN" sz="2000" dirty="0" err="1">
                    <a:solidFill>
                      <a:schemeClr val="bg1"/>
                    </a:solidFill>
                  </a:rPr>
                  <a:t>w.p.</a:t>
                </a:r>
                <a:r>
                  <a:rPr lang="en-US" altLang="zh-CN" sz="2000" dirty="0">
                    <a:solidFill>
                      <a:schemeClr val="bg1"/>
                    </a:solidFill>
                  </a:rPr>
                  <a:t> </a:t>
                </a:r>
                <a:r>
                  <a:rPr lang="zh-CN" altLang="en-US" sz="2000" dirty="0">
                    <a:solidFill>
                      <a:schemeClr val="bg1"/>
                    </a:solidFill>
                  </a:rPr>
                  <a:t>∝ </a:t>
                </a:r>
                <a:r>
                  <a:rPr lang="en-US" altLang="zh-CN" sz="2000" dirty="0">
                    <a:solidFill>
                      <a:schemeClr val="bg1"/>
                    </a:solidFill>
                  </a:rPr>
                  <a:t>weight(by some function); </a:t>
                </a:r>
                <a:r>
                  <a:rPr lang="en-US" altLang="zh-CN" sz="2000" dirty="0" err="1">
                    <a:solidFill>
                      <a:schemeClr val="bg1"/>
                    </a:solidFill>
                  </a:rPr>
                  <a:t>w.p</a:t>
                </a:r>
                <a:r>
                  <a:rPr lang="en-US" altLang="zh-CN" sz="2000" dirty="0">
                    <a:solidFill>
                      <a:schemeClr val="bg1"/>
                    </a:solidFill>
                  </a:rPr>
                  <a:t> of 1-</a:t>
                </a:r>
                <a14:m>
                  <m:oMath xmlns:m="http://schemas.openxmlformats.org/officeDocument/2006/math">
                    <m:r>
                      <a:rPr lang="zh-CN" altLang="en-US" sz="2000" i="1">
                        <a:solidFill>
                          <a:schemeClr val="bg1"/>
                        </a:solidFill>
                        <a:latin typeface="Cambria Math" panose="02040503050406030204" pitchFamily="18" charset="0"/>
                      </a:rPr>
                      <m:t>𝜀</m:t>
                    </m:r>
                  </m:oMath>
                </a14:m>
                <a:r>
                  <a:rPr lang="en-US" altLang="zh-CN" sz="2000" dirty="0">
                    <a:solidFill>
                      <a:schemeClr val="bg1"/>
                    </a:solidFill>
                  </a:rPr>
                  <a:t>, it still pick sample randomly</a:t>
                </a:r>
              </a:p>
              <a:p>
                <a:r>
                  <a:rPr lang="en-US" altLang="zh-CN" sz="2400" b="1" dirty="0">
                    <a:solidFill>
                      <a:srgbClr val="FFC000"/>
                    </a:solidFill>
                    <a:latin typeface="-apple-system"/>
                  </a:rPr>
                  <a:t>Explore function(weight): </a:t>
                </a:r>
              </a:p>
              <a:p>
                <a:endParaRPr lang="en-US" altLang="zh-CN" sz="2400" b="1" dirty="0">
                  <a:solidFill>
                    <a:srgbClr val="FFC000"/>
                  </a:solidFill>
                  <a:latin typeface="-apple-system"/>
                </a:endParaRPr>
              </a:p>
              <a:p>
                <a:pPr/>
                <a14:m>
                  <m:oMathPara xmlns:m="http://schemas.openxmlformats.org/officeDocument/2006/math">
                    <m:oMathParaPr>
                      <m:jc m:val="centerGroup"/>
                    </m:oMathParaPr>
                    <m:oMath xmlns:m="http://schemas.openxmlformats.org/officeDocument/2006/math">
                      <m:f>
                        <m:fPr>
                          <m:ctrlPr>
                            <a:rPr lang="en-US" altLang="zh-CN" sz="2000" b="0" i="1" smtClean="0">
                              <a:solidFill>
                                <a:schemeClr val="bg1"/>
                              </a:solidFill>
                              <a:latin typeface="Cambria Math" panose="02040503050406030204" pitchFamily="18" charset="0"/>
                            </a:rPr>
                          </m:ctrlPr>
                        </m:fPr>
                        <m:num>
                          <m:r>
                            <a:rPr lang="en-US" altLang="zh-CN" sz="2000" b="0" i="1" smtClean="0">
                              <a:solidFill>
                                <a:schemeClr val="bg1"/>
                              </a:solidFill>
                              <a:latin typeface="Cambria Math" panose="02040503050406030204" pitchFamily="18" charset="0"/>
                            </a:rPr>
                            <m:t>𝑙𝑎𝑠𝑡</m:t>
                          </m:r>
                          <m:r>
                            <a:rPr lang="en-US" altLang="zh-CN" sz="2000" b="0" i="1" smtClean="0">
                              <a:solidFill>
                                <a:schemeClr val="bg1"/>
                              </a:solidFill>
                              <a:latin typeface="Cambria Math" panose="02040503050406030204" pitchFamily="18" charset="0"/>
                            </a:rPr>
                            <m:t> </m:t>
                          </m:r>
                          <m:r>
                            <a:rPr lang="en-US" altLang="zh-CN" sz="2000" b="0" i="1" smtClean="0">
                              <a:solidFill>
                                <a:schemeClr val="bg1"/>
                              </a:solidFill>
                              <a:latin typeface="Cambria Math" panose="02040503050406030204" pitchFamily="18" charset="0"/>
                            </a:rPr>
                            <m:t>𝑡𝑟𝑎𝑖𝑛𝑖𝑛𝑔</m:t>
                          </m:r>
                          <m:r>
                            <a:rPr lang="en-US" altLang="zh-CN" sz="2000" b="0" i="1" smtClean="0">
                              <a:solidFill>
                                <a:schemeClr val="bg1"/>
                              </a:solidFill>
                              <a:latin typeface="Cambria Math" panose="02040503050406030204" pitchFamily="18" charset="0"/>
                            </a:rPr>
                            <m:t> </m:t>
                          </m:r>
                          <m:r>
                            <a:rPr lang="en-US" altLang="zh-CN" sz="2000" b="0" i="1" smtClean="0">
                              <a:solidFill>
                                <a:schemeClr val="bg1"/>
                              </a:solidFill>
                              <a:latin typeface="Cambria Math" panose="02040503050406030204" pitchFamily="18" charset="0"/>
                            </a:rPr>
                            <m:t>𝑙𝑜𝑠𝑠</m:t>
                          </m:r>
                        </m:num>
                        <m:den>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𝑙𝑒𝑎𝑟𝑛𝑒𝑑</m:t>
                          </m:r>
                          <m:r>
                            <a:rPr lang="en-US" altLang="zh-CN" sz="2000" b="0" i="1" smtClean="0">
                              <a:solidFill>
                                <a:schemeClr val="bg1"/>
                              </a:solidFill>
                              <a:latin typeface="Cambria Math" panose="02040503050406030204" pitchFamily="18" charset="0"/>
                            </a:rPr>
                            <m:t> </m:t>
                          </m:r>
                          <m:r>
                            <a:rPr lang="en-US" altLang="zh-CN" sz="2000" b="0" i="1" smtClean="0">
                              <a:solidFill>
                                <a:schemeClr val="bg1"/>
                              </a:solidFill>
                              <a:latin typeface="Cambria Math" panose="02040503050406030204" pitchFamily="18" charset="0"/>
                            </a:rPr>
                            <m:t>𝑡𝑖𝑚𝑒</m:t>
                          </m:r>
                          <m:r>
                            <a:rPr lang="en-US" altLang="zh-CN" sz="2000" b="0" i="1" smtClean="0">
                              <a:solidFill>
                                <a:schemeClr val="bg1"/>
                              </a:solidFill>
                              <a:latin typeface="Cambria Math" panose="02040503050406030204" pitchFamily="18" charset="0"/>
                            </a:rPr>
                            <m:t>+1</m:t>
                          </m:r>
                        </m:den>
                      </m:f>
                    </m:oMath>
                  </m:oMathPara>
                </a14:m>
                <a:endParaRPr lang="en-US" altLang="zh-CN" sz="2000" b="0" dirty="0">
                  <a:solidFill>
                    <a:schemeClr val="bg1"/>
                  </a:solidFill>
                </a:endParaRPr>
              </a:p>
              <a:p>
                <a:endParaRPr lang="en-US" altLang="zh-CN" sz="2000" b="0" dirty="0">
                  <a:solidFill>
                    <a:schemeClr val="bg1"/>
                  </a:solidFill>
                </a:endParaRPr>
              </a:p>
            </p:txBody>
          </p:sp>
        </mc:Choice>
        <mc:Fallback xmlns="">
          <p:sp>
            <p:nvSpPr>
              <p:cNvPr id="9" name="矩形 8">
                <a:extLst>
                  <a:ext uri="{FF2B5EF4-FFF2-40B4-BE49-F238E27FC236}">
                    <a16:creationId xmlns:a16="http://schemas.microsoft.com/office/drawing/2014/main" id="{1A245F4B-4326-48FB-88F2-DD74AA4C8A33}"/>
                  </a:ext>
                </a:extLst>
              </p:cNvPr>
              <p:cNvSpPr>
                <a:spLocks noRot="1" noChangeAspect="1" noMove="1" noResize="1" noEditPoints="1" noAdjustHandles="1" noChangeArrowheads="1" noChangeShapeType="1" noTextEdit="1"/>
              </p:cNvSpPr>
              <p:nvPr/>
            </p:nvSpPr>
            <p:spPr>
              <a:xfrm>
                <a:off x="530579" y="2455511"/>
                <a:ext cx="7400926" cy="3944285"/>
              </a:xfrm>
              <a:prstGeom prst="rect">
                <a:avLst/>
              </a:prstGeom>
              <a:blipFill>
                <a:blip r:embed="rId5"/>
                <a:stretch>
                  <a:fillRect l="-1236" t="-927" r="-115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7397EE39-911B-4D69-9E03-AEDD50F244E1}"/>
              </a:ext>
            </a:extLst>
          </p:cNvPr>
          <p:cNvPicPr>
            <a:picLocks noChangeAspect="1"/>
          </p:cNvPicPr>
          <p:nvPr/>
        </p:nvPicPr>
        <p:blipFill>
          <a:blip r:embed="rId6"/>
          <a:stretch>
            <a:fillRect/>
          </a:stretch>
        </p:blipFill>
        <p:spPr>
          <a:xfrm>
            <a:off x="7617040" y="4917637"/>
            <a:ext cx="4378124" cy="922481"/>
          </a:xfrm>
          <a:prstGeom prst="rect">
            <a:avLst/>
          </a:prstGeom>
        </p:spPr>
      </p:pic>
      <p:sp>
        <p:nvSpPr>
          <p:cNvPr id="11" name="矩形 10">
            <a:extLst>
              <a:ext uri="{FF2B5EF4-FFF2-40B4-BE49-F238E27FC236}">
                <a16:creationId xmlns:a16="http://schemas.microsoft.com/office/drawing/2014/main" id="{31B95BC4-0F77-45FD-969A-9576D60F6E55}"/>
              </a:ext>
            </a:extLst>
          </p:cNvPr>
          <p:cNvSpPr/>
          <p:nvPr/>
        </p:nvSpPr>
        <p:spPr>
          <a:xfrm>
            <a:off x="8706284" y="4080960"/>
            <a:ext cx="3361892" cy="646331"/>
          </a:xfrm>
          <a:prstGeom prst="rect">
            <a:avLst/>
          </a:prstGeom>
        </p:spPr>
        <p:txBody>
          <a:bodyPr wrap="square">
            <a:spAutoFit/>
          </a:bodyPr>
          <a:lstStyle/>
          <a:p>
            <a:r>
              <a:rPr lang="en-US" altLang="zh-CN" b="1" dirty="0">
                <a:solidFill>
                  <a:schemeClr val="bg1"/>
                </a:solidFill>
              </a:rPr>
              <a:t>Motivation from, but not the same.</a:t>
            </a:r>
          </a:p>
        </p:txBody>
      </p:sp>
    </p:spTree>
    <p:extLst>
      <p:ext uri="{BB962C8B-B14F-4D97-AF65-F5344CB8AC3E}">
        <p14:creationId xmlns:p14="http://schemas.microsoft.com/office/powerpoint/2010/main" val="1760949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1"/>
            <a:ext cx="4021584" cy="761979"/>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Other tricks</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3" name="矩形 2">
            <a:extLst>
              <a:ext uri="{FF2B5EF4-FFF2-40B4-BE49-F238E27FC236}">
                <a16:creationId xmlns:a16="http://schemas.microsoft.com/office/drawing/2014/main" id="{206CB78A-E407-4037-A0B2-6D5EE761B7A4}"/>
              </a:ext>
            </a:extLst>
          </p:cNvPr>
          <p:cNvSpPr/>
          <p:nvPr/>
        </p:nvSpPr>
        <p:spPr>
          <a:xfrm>
            <a:off x="530579" y="1392158"/>
            <a:ext cx="5730671" cy="461665"/>
          </a:xfrm>
          <a:prstGeom prst="rect">
            <a:avLst/>
          </a:prstGeom>
        </p:spPr>
        <p:txBody>
          <a:bodyPr wrap="none">
            <a:spAutoFit/>
          </a:bodyPr>
          <a:lstStyle/>
          <a:p>
            <a:r>
              <a:rPr lang="en-US" altLang="zh-CN" sz="2400" b="1" dirty="0">
                <a:solidFill>
                  <a:srgbClr val="FFC000"/>
                </a:solidFill>
                <a:latin typeface="-apple-system"/>
              </a:rPr>
              <a:t>Periodic Epsilon-greedy(not recommended)</a:t>
            </a:r>
            <a:endParaRPr lang="en-US" altLang="zh-CN" sz="2400" b="1" i="0" dirty="0">
              <a:solidFill>
                <a:srgbClr val="FFC000"/>
              </a:solidFill>
              <a:effectLst/>
              <a:latin typeface="-apple-syste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A245F4B-4326-48FB-88F2-DD74AA4C8A33}"/>
                  </a:ext>
                </a:extLst>
              </p:cNvPr>
              <p:cNvSpPr/>
              <p:nvPr/>
            </p:nvSpPr>
            <p:spPr>
              <a:xfrm>
                <a:off x="530579" y="2455511"/>
                <a:ext cx="7400926" cy="3231654"/>
              </a:xfrm>
              <a:prstGeom prst="rect">
                <a:avLst/>
              </a:prstGeom>
            </p:spPr>
            <p:txBody>
              <a:bodyPr wrap="square">
                <a:spAutoFit/>
              </a:bodyPr>
              <a:lstStyle/>
              <a:p>
                <a:r>
                  <a:rPr lang="en-US" altLang="zh-CN" sz="2000" b="1" dirty="0">
                    <a:solidFill>
                      <a:schemeClr val="bg1"/>
                    </a:solidFill>
                  </a:rPr>
                  <a:t>Motivation: </a:t>
                </a:r>
                <a:r>
                  <a:rPr lang="en-US" altLang="zh-CN" sz="2000" dirty="0">
                    <a:solidFill>
                      <a:schemeClr val="bg1"/>
                    </a:solidFill>
                  </a:rPr>
                  <a:t>we require consistency of operation in playing RTS game. Randomness of a trivial operation may not provide enough heuristics for exploration</a:t>
                </a:r>
              </a:p>
              <a:p>
                <a:endParaRPr lang="en-US" altLang="zh-CN" sz="2000" dirty="0">
                  <a:solidFill>
                    <a:schemeClr val="bg1"/>
                  </a:solidFill>
                </a:endParaRPr>
              </a:p>
              <a:p>
                <a:r>
                  <a:rPr lang="en-US" altLang="zh-CN" sz="2400" b="1" dirty="0">
                    <a:solidFill>
                      <a:srgbClr val="FFC000"/>
                    </a:solidFill>
                    <a:latin typeface="-apple-system"/>
                  </a:rPr>
                  <a:t>My Implementation</a:t>
                </a:r>
                <a:r>
                  <a:rPr lang="zh-CN" altLang="en-US" sz="2400" b="1" dirty="0">
                    <a:solidFill>
                      <a:srgbClr val="FFC000"/>
                    </a:solidFill>
                    <a:latin typeface="-apple-system"/>
                  </a:rPr>
                  <a:t>：</a:t>
                </a:r>
                <a:endParaRPr lang="en-US" altLang="zh-CN" sz="2400" b="1" dirty="0">
                  <a:solidFill>
                    <a:srgbClr val="FFC000"/>
                  </a:solidFill>
                  <a:latin typeface="-apple-system"/>
                </a:endParaRPr>
              </a:p>
              <a:p>
                <a:pPr marL="457200" indent="-457200">
                  <a:buAutoNum type="arabicPeriod"/>
                </a:pPr>
                <a:r>
                  <a:rPr lang="en-US" altLang="zh-CN" sz="2000" dirty="0">
                    <a:solidFill>
                      <a:schemeClr val="bg1"/>
                    </a:solidFill>
                  </a:rPr>
                  <a:t>Two mode: sanity mode and random mode</a:t>
                </a:r>
              </a:p>
              <a:p>
                <a:pPr marL="457200" indent="-457200">
                  <a:buAutoNum type="arabicPeriod"/>
                </a:pPr>
                <a:r>
                  <a:rPr lang="en-US" altLang="zh-CN" sz="2000" dirty="0">
                    <a:solidFill>
                      <a:schemeClr val="bg1"/>
                    </a:solidFill>
                  </a:rPr>
                  <a:t>In sanity mode, it pick action with largest Q value; Otherwise, act randomly</a:t>
                </a:r>
              </a:p>
              <a:p>
                <a:pPr marL="457200" indent="-457200">
                  <a:buAutoNum type="arabicPeriod"/>
                </a:pPr>
                <a:r>
                  <a:rPr lang="en-US" altLang="zh-CN" sz="2000" dirty="0">
                    <a:solidFill>
                      <a:schemeClr val="bg1"/>
                    </a:solidFill>
                  </a:rPr>
                  <a:t>With some probability </a:t>
                </a:r>
                <a14:m>
                  <m:oMath xmlns:m="http://schemas.openxmlformats.org/officeDocument/2006/math">
                    <m:r>
                      <a:rPr lang="zh-CN" altLang="en-US" sz="2000" i="1" smtClean="0">
                        <a:solidFill>
                          <a:schemeClr val="bg1"/>
                        </a:solidFill>
                        <a:latin typeface="Cambria Math" panose="02040503050406030204" pitchFamily="18" charset="0"/>
                      </a:rPr>
                      <m:t>𝜀</m:t>
                    </m:r>
                  </m:oMath>
                </a14:m>
                <a:r>
                  <a:rPr lang="zh-CN" altLang="en-US" sz="2000" dirty="0">
                    <a:solidFill>
                      <a:schemeClr val="bg1"/>
                    </a:solidFill>
                  </a:rPr>
                  <a:t>，</a:t>
                </a:r>
                <a:r>
                  <a:rPr lang="en-US" altLang="zh-CN" sz="2000" dirty="0">
                    <a:solidFill>
                      <a:schemeClr val="bg1"/>
                    </a:solidFill>
                  </a:rPr>
                  <a:t>switch to random mode; Otherwise, switch to sanity mode</a:t>
                </a:r>
              </a:p>
            </p:txBody>
          </p:sp>
        </mc:Choice>
        <mc:Fallback xmlns="">
          <p:sp>
            <p:nvSpPr>
              <p:cNvPr id="9" name="矩形 8">
                <a:extLst>
                  <a:ext uri="{FF2B5EF4-FFF2-40B4-BE49-F238E27FC236}">
                    <a16:creationId xmlns:a16="http://schemas.microsoft.com/office/drawing/2014/main" id="{1A245F4B-4326-48FB-88F2-DD74AA4C8A33}"/>
                  </a:ext>
                </a:extLst>
              </p:cNvPr>
              <p:cNvSpPr>
                <a:spLocks noRot="1" noChangeAspect="1" noMove="1" noResize="1" noEditPoints="1" noAdjustHandles="1" noChangeArrowheads="1" noChangeShapeType="1" noTextEdit="1"/>
              </p:cNvSpPr>
              <p:nvPr/>
            </p:nvSpPr>
            <p:spPr>
              <a:xfrm>
                <a:off x="530579" y="2455511"/>
                <a:ext cx="7400926" cy="3231654"/>
              </a:xfrm>
              <a:prstGeom prst="rect">
                <a:avLst/>
              </a:prstGeom>
              <a:blipFill>
                <a:blip r:embed="rId4"/>
                <a:stretch>
                  <a:fillRect l="-1236" t="-1132" r="-1565" b="-2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2D2EC41-9230-4910-A061-AA1D4B0ECC5B}"/>
              </a:ext>
            </a:extLst>
          </p:cNvPr>
          <p:cNvPicPr>
            <a:picLocks noChangeAspect="1"/>
          </p:cNvPicPr>
          <p:nvPr/>
        </p:nvPicPr>
        <p:blipFill>
          <a:blip r:embed="rId5"/>
          <a:stretch>
            <a:fillRect/>
          </a:stretch>
        </p:blipFill>
        <p:spPr>
          <a:xfrm>
            <a:off x="646358" y="1990542"/>
            <a:ext cx="6420585" cy="340916"/>
          </a:xfrm>
          <a:prstGeom prst="rect">
            <a:avLst/>
          </a:prstGeom>
        </p:spPr>
      </p:pic>
    </p:spTree>
    <p:extLst>
      <p:ext uri="{BB962C8B-B14F-4D97-AF65-F5344CB8AC3E}">
        <p14:creationId xmlns:p14="http://schemas.microsoft.com/office/powerpoint/2010/main" val="2573105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284231" y="385435"/>
            <a:ext cx="4307432" cy="815329"/>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Our contribution</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1" name="矩形 10">
            <a:extLst>
              <a:ext uri="{FF2B5EF4-FFF2-40B4-BE49-F238E27FC236}">
                <a16:creationId xmlns:a16="http://schemas.microsoft.com/office/drawing/2014/main" id="{CF8A952E-3332-4CE1-8E74-3139026397AF}"/>
              </a:ext>
            </a:extLst>
          </p:cNvPr>
          <p:cNvSpPr/>
          <p:nvPr/>
        </p:nvSpPr>
        <p:spPr>
          <a:xfrm>
            <a:off x="-1" y="1743514"/>
            <a:ext cx="8573729" cy="2887479"/>
          </a:xfrm>
          <a:prstGeom prst="rect">
            <a:avLst/>
          </a:prstGeom>
          <a:solidFill>
            <a:schemeClr val="accent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53E2B1F-E09B-40AF-A03B-2510C452D4D3}"/>
              </a:ext>
            </a:extLst>
          </p:cNvPr>
          <p:cNvSpPr/>
          <p:nvPr/>
        </p:nvSpPr>
        <p:spPr>
          <a:xfrm>
            <a:off x="215856" y="2279312"/>
            <a:ext cx="8142013" cy="1815882"/>
          </a:xfrm>
          <a:prstGeom prst="rect">
            <a:avLst/>
          </a:prstGeom>
        </p:spPr>
        <p:txBody>
          <a:bodyPr wrap="square">
            <a:spAutoFit/>
          </a:bodyPr>
          <a:lstStyle/>
          <a:p>
            <a:pPr marL="914400" lvl="1" indent="-457200">
              <a:buFont typeface="Arial" panose="020B0604020202020204" pitchFamily="34" charset="0"/>
              <a:buChar char="•"/>
            </a:pPr>
            <a:r>
              <a:rPr lang="en-US" altLang="zh-CN" sz="2800" dirty="0">
                <a:solidFill>
                  <a:schemeClr val="bg1"/>
                </a:solidFill>
                <a:latin typeface="NimbusRomNo9L-Regu"/>
              </a:rPr>
              <a:t>Provide a PVP mini-game map basing on pysc2 API.</a:t>
            </a:r>
          </a:p>
          <a:p>
            <a:pPr marL="914400" lvl="1" indent="-457200">
              <a:buFont typeface="Arial" panose="020B0604020202020204" pitchFamily="34" charset="0"/>
              <a:buChar char="•"/>
            </a:pPr>
            <a:r>
              <a:rPr lang="en-US" altLang="zh-CN" sz="2800" dirty="0">
                <a:solidFill>
                  <a:schemeClr val="bg1"/>
                </a:solidFill>
                <a:latin typeface="NimbusRomNo9L-Regu"/>
              </a:rPr>
              <a:t>Apply baseline DQN</a:t>
            </a:r>
          </a:p>
          <a:p>
            <a:pPr marL="914400" lvl="1" indent="-457200">
              <a:buFont typeface="Arial" panose="020B0604020202020204" pitchFamily="34" charset="0"/>
              <a:buChar char="•"/>
            </a:pPr>
            <a:r>
              <a:rPr lang="en-US" altLang="zh-CN" sz="2800" dirty="0">
                <a:solidFill>
                  <a:schemeClr val="accent4">
                    <a:lumMod val="40000"/>
                    <a:lumOff val="60000"/>
                  </a:schemeClr>
                </a:solidFill>
                <a:latin typeface="NimbusRomNo9L-Regu"/>
              </a:rPr>
              <a:t>Handle the large action space</a:t>
            </a:r>
          </a:p>
        </p:txBody>
      </p:sp>
    </p:spTree>
    <p:extLst>
      <p:ext uri="{BB962C8B-B14F-4D97-AF65-F5344CB8AC3E}">
        <p14:creationId xmlns:p14="http://schemas.microsoft.com/office/powerpoint/2010/main" val="3515312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6214892"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Network architecture</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3" name="矩形 2">
            <a:extLst>
              <a:ext uri="{FF2B5EF4-FFF2-40B4-BE49-F238E27FC236}">
                <a16:creationId xmlns:a16="http://schemas.microsoft.com/office/drawing/2014/main" id="{D9E4121A-F073-4371-AFB1-5ABB47AE4FDD}"/>
              </a:ext>
            </a:extLst>
          </p:cNvPr>
          <p:cNvSpPr/>
          <p:nvPr/>
        </p:nvSpPr>
        <p:spPr>
          <a:xfrm>
            <a:off x="484186" y="1439980"/>
            <a:ext cx="6096000" cy="1815882"/>
          </a:xfrm>
          <a:prstGeom prst="rect">
            <a:avLst/>
          </a:prstGeom>
        </p:spPr>
        <p:txBody>
          <a:bodyPr>
            <a:spAutoFit/>
          </a:bodyPr>
          <a:lstStyle/>
          <a:p>
            <a:r>
              <a:rPr lang="en-US" altLang="zh-CN" sz="2000" dirty="0">
                <a:solidFill>
                  <a:schemeClr val="accent4">
                    <a:lumMod val="40000"/>
                    <a:lumOff val="60000"/>
                  </a:schemeClr>
                </a:solidFill>
              </a:rPr>
              <a:t>Output:</a:t>
            </a:r>
          </a:p>
          <a:p>
            <a:r>
              <a:rPr lang="en-US" altLang="zh-CN" sz="2000" dirty="0">
                <a:solidFill>
                  <a:schemeClr val="bg1"/>
                </a:solidFill>
              </a:rPr>
              <a:t>Huge action space(a lot of Q values): </a:t>
            </a:r>
          </a:p>
          <a:p>
            <a:pPr marL="342900" indent="-342900">
              <a:buFont typeface="Arial" panose="020B0604020202020204" pitchFamily="34" charset="0"/>
              <a:buChar char="•"/>
            </a:pPr>
            <a:r>
              <a:rPr lang="en-US" altLang="zh-CN" dirty="0">
                <a:solidFill>
                  <a:schemeClr val="bg1"/>
                </a:solidFill>
              </a:rPr>
              <a:t>no operator</a:t>
            </a:r>
          </a:p>
          <a:p>
            <a:pPr marL="342900" indent="-342900">
              <a:buFont typeface="Arial" panose="020B0604020202020204" pitchFamily="34" charset="0"/>
              <a:buChar char="•"/>
            </a:pPr>
            <a:r>
              <a:rPr lang="en-US" altLang="zh-CN" dirty="0">
                <a:solidFill>
                  <a:schemeClr val="bg1"/>
                </a:solidFill>
              </a:rPr>
              <a:t>Move camera([0~63], [0~63])</a:t>
            </a:r>
          </a:p>
          <a:p>
            <a:pPr marL="342900" indent="-342900">
              <a:buFont typeface="Arial" panose="020B0604020202020204" pitchFamily="34" charset="0"/>
              <a:buChar char="•"/>
            </a:pPr>
            <a:r>
              <a:rPr lang="en-US" altLang="zh-CN" dirty="0">
                <a:solidFill>
                  <a:schemeClr val="bg1"/>
                </a:solidFill>
              </a:rPr>
              <a:t>…</a:t>
            </a:r>
          </a:p>
          <a:p>
            <a:r>
              <a:rPr lang="en-US" altLang="zh-CN" dirty="0">
                <a:solidFill>
                  <a:schemeClr val="bg1"/>
                </a:solidFill>
              </a:rPr>
              <a:t>First, reframe it as a tree</a:t>
            </a:r>
          </a:p>
        </p:txBody>
      </p:sp>
      <p:sp>
        <p:nvSpPr>
          <p:cNvPr id="10" name="矩形 9">
            <a:extLst>
              <a:ext uri="{FF2B5EF4-FFF2-40B4-BE49-F238E27FC236}">
                <a16:creationId xmlns:a16="http://schemas.microsoft.com/office/drawing/2014/main" id="{25760D7E-F65F-46DA-8FB7-56DC99467064}"/>
              </a:ext>
            </a:extLst>
          </p:cNvPr>
          <p:cNvSpPr/>
          <p:nvPr/>
        </p:nvSpPr>
        <p:spPr>
          <a:xfrm>
            <a:off x="8288593" y="1575477"/>
            <a:ext cx="717755" cy="6501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A47C39A-E8C7-44BF-AC98-CEB5C601E50D}"/>
              </a:ext>
            </a:extLst>
          </p:cNvPr>
          <p:cNvSpPr/>
          <p:nvPr/>
        </p:nvSpPr>
        <p:spPr>
          <a:xfrm>
            <a:off x="6371301" y="2880419"/>
            <a:ext cx="1002893"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Move camera</a:t>
            </a:r>
            <a:endParaRPr lang="zh-CN" altLang="en-US" dirty="0"/>
          </a:p>
        </p:txBody>
      </p:sp>
      <p:sp>
        <p:nvSpPr>
          <p:cNvPr id="19" name="矩形 18">
            <a:extLst>
              <a:ext uri="{FF2B5EF4-FFF2-40B4-BE49-F238E27FC236}">
                <a16:creationId xmlns:a16="http://schemas.microsoft.com/office/drawing/2014/main" id="{15308C05-EC0A-4ACB-AF28-6EFD27EA2CB6}"/>
              </a:ext>
            </a:extLst>
          </p:cNvPr>
          <p:cNvSpPr/>
          <p:nvPr/>
        </p:nvSpPr>
        <p:spPr>
          <a:xfrm>
            <a:off x="8040326" y="2880419"/>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Attack</a:t>
            </a:r>
          </a:p>
          <a:p>
            <a:pPr algn="ctr"/>
            <a:r>
              <a:rPr lang="en-US" altLang="zh-CN" dirty="0"/>
              <a:t>Minimap</a:t>
            </a:r>
            <a:endParaRPr lang="zh-CN" altLang="en-US" dirty="0"/>
          </a:p>
        </p:txBody>
      </p:sp>
      <p:sp>
        <p:nvSpPr>
          <p:cNvPr id="12" name="矩形 11">
            <a:extLst>
              <a:ext uri="{FF2B5EF4-FFF2-40B4-BE49-F238E27FC236}">
                <a16:creationId xmlns:a16="http://schemas.microsoft.com/office/drawing/2014/main" id="{A1C8A0DD-4F53-466B-AFC4-313746A99FE5}"/>
              </a:ext>
            </a:extLst>
          </p:cNvPr>
          <p:cNvSpPr/>
          <p:nvPr/>
        </p:nvSpPr>
        <p:spPr>
          <a:xfrm>
            <a:off x="5718105" y="5420041"/>
            <a:ext cx="1691489" cy="369332"/>
          </a:xfrm>
          <a:prstGeom prst="rect">
            <a:avLst/>
          </a:prstGeom>
        </p:spPr>
        <p:txBody>
          <a:bodyPr wrap="none">
            <a:spAutoFit/>
          </a:bodyPr>
          <a:lstStyle/>
          <a:p>
            <a:r>
              <a:rPr lang="en-US" altLang="zh-CN" dirty="0">
                <a:solidFill>
                  <a:schemeClr val="bg1"/>
                </a:solidFill>
              </a:rPr>
              <a:t>Choose a point</a:t>
            </a:r>
          </a:p>
        </p:txBody>
      </p:sp>
      <p:sp>
        <p:nvSpPr>
          <p:cNvPr id="23" name="矩形 22">
            <a:extLst>
              <a:ext uri="{FF2B5EF4-FFF2-40B4-BE49-F238E27FC236}">
                <a16:creationId xmlns:a16="http://schemas.microsoft.com/office/drawing/2014/main" id="{E2BB92C7-D5D6-42B4-8816-23F905370181}"/>
              </a:ext>
            </a:extLst>
          </p:cNvPr>
          <p:cNvSpPr/>
          <p:nvPr/>
        </p:nvSpPr>
        <p:spPr>
          <a:xfrm>
            <a:off x="7472344" y="5421249"/>
            <a:ext cx="1691489" cy="369332"/>
          </a:xfrm>
          <a:prstGeom prst="rect">
            <a:avLst/>
          </a:prstGeom>
        </p:spPr>
        <p:txBody>
          <a:bodyPr wrap="none">
            <a:spAutoFit/>
          </a:bodyPr>
          <a:lstStyle/>
          <a:p>
            <a:r>
              <a:rPr lang="en-US" altLang="zh-CN" dirty="0">
                <a:solidFill>
                  <a:schemeClr val="bg1"/>
                </a:solidFill>
              </a:rPr>
              <a:t>Choose a point</a:t>
            </a:r>
          </a:p>
        </p:txBody>
      </p:sp>
      <p:sp>
        <p:nvSpPr>
          <p:cNvPr id="25" name="矩形 24">
            <a:extLst>
              <a:ext uri="{FF2B5EF4-FFF2-40B4-BE49-F238E27FC236}">
                <a16:creationId xmlns:a16="http://schemas.microsoft.com/office/drawing/2014/main" id="{98ECAD8F-82C9-42D8-AAF0-84C996A3EBD0}"/>
              </a:ext>
            </a:extLst>
          </p:cNvPr>
          <p:cNvSpPr/>
          <p:nvPr/>
        </p:nvSpPr>
        <p:spPr>
          <a:xfrm rot="5400000">
            <a:off x="8994996" y="4363721"/>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queued?</a:t>
            </a:r>
            <a:endParaRPr lang="zh-CN" altLang="en-US" dirty="0"/>
          </a:p>
        </p:txBody>
      </p:sp>
      <p:sp>
        <p:nvSpPr>
          <p:cNvPr id="26" name="矩形 25">
            <a:extLst>
              <a:ext uri="{FF2B5EF4-FFF2-40B4-BE49-F238E27FC236}">
                <a16:creationId xmlns:a16="http://schemas.microsoft.com/office/drawing/2014/main" id="{DDF9F2DC-30F2-4793-AB42-6DB820E37963}"/>
              </a:ext>
            </a:extLst>
          </p:cNvPr>
          <p:cNvSpPr/>
          <p:nvPr/>
        </p:nvSpPr>
        <p:spPr>
          <a:xfrm>
            <a:off x="9976184" y="2880715"/>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
            </a:r>
            <a:endParaRPr lang="zh-CN" altLang="en-US" dirty="0"/>
          </a:p>
        </p:txBody>
      </p:sp>
      <p:pic>
        <p:nvPicPr>
          <p:cNvPr id="27" name="图片 26">
            <a:extLst>
              <a:ext uri="{FF2B5EF4-FFF2-40B4-BE49-F238E27FC236}">
                <a16:creationId xmlns:a16="http://schemas.microsoft.com/office/drawing/2014/main" id="{EA15573F-60D8-4DF7-AFA8-50C3101776DA}"/>
              </a:ext>
            </a:extLst>
          </p:cNvPr>
          <p:cNvPicPr>
            <a:picLocks noChangeAspect="1"/>
          </p:cNvPicPr>
          <p:nvPr/>
        </p:nvPicPr>
        <p:blipFill>
          <a:blip r:embed="rId4"/>
          <a:stretch>
            <a:fillRect/>
          </a:stretch>
        </p:blipFill>
        <p:spPr>
          <a:xfrm>
            <a:off x="7605523" y="3885811"/>
            <a:ext cx="1486304" cy="1544062"/>
          </a:xfrm>
          <a:prstGeom prst="rect">
            <a:avLst/>
          </a:prstGeom>
        </p:spPr>
      </p:pic>
      <p:pic>
        <p:nvPicPr>
          <p:cNvPr id="29" name="图片 28">
            <a:extLst>
              <a:ext uri="{FF2B5EF4-FFF2-40B4-BE49-F238E27FC236}">
                <a16:creationId xmlns:a16="http://schemas.microsoft.com/office/drawing/2014/main" id="{B2AAB248-BA8D-47A2-A7AF-99E83B1FA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4002" y="3877857"/>
            <a:ext cx="1563024" cy="1542184"/>
          </a:xfrm>
          <a:prstGeom prst="rect">
            <a:avLst/>
          </a:prstGeom>
        </p:spPr>
      </p:pic>
      <p:cxnSp>
        <p:nvCxnSpPr>
          <p:cNvPr id="31" name="直接连接符 30">
            <a:extLst>
              <a:ext uri="{FF2B5EF4-FFF2-40B4-BE49-F238E27FC236}">
                <a16:creationId xmlns:a16="http://schemas.microsoft.com/office/drawing/2014/main" id="{9AB3B64B-E45E-4EDA-B650-1314E46E30D7}"/>
              </a:ext>
            </a:extLst>
          </p:cNvPr>
          <p:cNvCxnSpPr>
            <a:stCxn id="19" idx="0"/>
          </p:cNvCxnSpPr>
          <p:nvPr/>
        </p:nvCxnSpPr>
        <p:spPr>
          <a:xfrm flipV="1">
            <a:off x="8642553" y="2225635"/>
            <a:ext cx="2" cy="654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直接连接符 32">
            <a:extLst>
              <a:ext uri="{FF2B5EF4-FFF2-40B4-BE49-F238E27FC236}">
                <a16:creationId xmlns:a16="http://schemas.microsoft.com/office/drawing/2014/main" id="{D3A5B994-1FA6-4B1C-84F8-938AA0FAFDDC}"/>
              </a:ext>
            </a:extLst>
          </p:cNvPr>
          <p:cNvCxnSpPr>
            <a:cxnSpLocks/>
            <a:stCxn id="18" idx="0"/>
            <a:endCxn id="10" idx="2"/>
          </p:cNvCxnSpPr>
          <p:nvPr/>
        </p:nvCxnSpPr>
        <p:spPr>
          <a:xfrm flipV="1">
            <a:off x="6872748" y="2225635"/>
            <a:ext cx="1774723" cy="654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接连接符 35">
            <a:extLst>
              <a:ext uri="{FF2B5EF4-FFF2-40B4-BE49-F238E27FC236}">
                <a16:creationId xmlns:a16="http://schemas.microsoft.com/office/drawing/2014/main" id="{CF370E9B-A226-40ED-88DD-14BFA50ADB36}"/>
              </a:ext>
            </a:extLst>
          </p:cNvPr>
          <p:cNvCxnSpPr>
            <a:cxnSpLocks/>
            <a:stCxn id="18" idx="2"/>
            <a:endCxn id="29" idx="0"/>
          </p:cNvCxnSpPr>
          <p:nvPr/>
        </p:nvCxnSpPr>
        <p:spPr>
          <a:xfrm flipH="1">
            <a:off x="6555514" y="3429000"/>
            <a:ext cx="317234" cy="448857"/>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直接连接符 38">
            <a:extLst>
              <a:ext uri="{FF2B5EF4-FFF2-40B4-BE49-F238E27FC236}">
                <a16:creationId xmlns:a16="http://schemas.microsoft.com/office/drawing/2014/main" id="{C2159AE1-E0AF-47CC-98E6-ADABACD06F45}"/>
              </a:ext>
            </a:extLst>
          </p:cNvPr>
          <p:cNvCxnSpPr>
            <a:cxnSpLocks/>
          </p:cNvCxnSpPr>
          <p:nvPr/>
        </p:nvCxnSpPr>
        <p:spPr>
          <a:xfrm flipH="1">
            <a:off x="8377084" y="3427793"/>
            <a:ext cx="265469" cy="450064"/>
          </a:xfrm>
          <a:prstGeom prst="line">
            <a:avLst/>
          </a:prstGeom>
        </p:spPr>
        <p:style>
          <a:lnRef idx="1">
            <a:schemeClr val="accent6"/>
          </a:lnRef>
          <a:fillRef idx="0">
            <a:schemeClr val="accent6"/>
          </a:fillRef>
          <a:effectRef idx="0">
            <a:schemeClr val="accent6"/>
          </a:effectRef>
          <a:fontRef idx="minor">
            <a:schemeClr val="tx1"/>
          </a:fontRef>
        </p:style>
      </p:cxnSp>
      <p:cxnSp>
        <p:nvCxnSpPr>
          <p:cNvPr id="42" name="直接连接符 41">
            <a:extLst>
              <a:ext uri="{FF2B5EF4-FFF2-40B4-BE49-F238E27FC236}">
                <a16:creationId xmlns:a16="http://schemas.microsoft.com/office/drawing/2014/main" id="{1A603FDC-F613-409A-B95E-2D1356DD92F3}"/>
              </a:ext>
            </a:extLst>
          </p:cNvPr>
          <p:cNvCxnSpPr>
            <a:cxnSpLocks/>
            <a:stCxn id="19" idx="2"/>
            <a:endCxn id="25" idx="1"/>
          </p:cNvCxnSpPr>
          <p:nvPr/>
        </p:nvCxnSpPr>
        <p:spPr>
          <a:xfrm>
            <a:off x="8642553" y="3429000"/>
            <a:ext cx="954670" cy="606785"/>
          </a:xfrm>
          <a:prstGeom prst="line">
            <a:avLst/>
          </a:prstGeom>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099CC29C-4EAB-4756-A1B9-3B54F2DA66D3}"/>
              </a:ext>
            </a:extLst>
          </p:cNvPr>
          <p:cNvCxnSpPr>
            <a:cxnSpLocks/>
          </p:cNvCxnSpPr>
          <p:nvPr/>
        </p:nvCxnSpPr>
        <p:spPr>
          <a:xfrm>
            <a:off x="8642553" y="2225635"/>
            <a:ext cx="1960365" cy="650158"/>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9A232AB3-4BFC-4277-A389-9C097AEB1E9C}"/>
                  </a:ext>
                </a:extLst>
              </p:cNvPr>
              <p:cNvSpPr/>
              <p:nvPr/>
            </p:nvSpPr>
            <p:spPr>
              <a:xfrm>
                <a:off x="428681" y="3383221"/>
                <a:ext cx="5112765" cy="2720809"/>
              </a:xfrm>
              <a:prstGeom prst="rect">
                <a:avLst/>
              </a:prstGeom>
            </p:spPr>
            <p:txBody>
              <a:bodyPr wrap="square">
                <a:spAutoFit/>
              </a:bodyPr>
              <a:lstStyle/>
              <a:p>
                <a:r>
                  <a:rPr lang="en-US" altLang="zh-CN" sz="2000" dirty="0">
                    <a:solidFill>
                      <a:schemeClr val="accent4">
                        <a:lumMod val="40000"/>
                        <a:lumOff val="60000"/>
                      </a:schemeClr>
                    </a:solidFill>
                  </a:rPr>
                  <a:t>Challenge:</a:t>
                </a:r>
              </a:p>
              <a:p>
                <a:r>
                  <a:rPr lang="en-US" altLang="zh-CN" sz="2000" dirty="0">
                    <a:solidFill>
                      <a:schemeClr val="bg1"/>
                    </a:solidFill>
                  </a:rPr>
                  <a:t>Huge amounts of Q-value.</a:t>
                </a:r>
              </a:p>
              <a:p>
                <a:pPr marL="342900" indent="-342900">
                  <a:buFont typeface="Arial" panose="020B0604020202020204" pitchFamily="34" charset="0"/>
                  <a:buChar char="•"/>
                </a:pPr>
                <a:r>
                  <a:rPr lang="en-US" altLang="zh-CN" sz="2000" dirty="0">
                    <a:solidFill>
                      <a:schemeClr val="bg1"/>
                    </a:solidFill>
                  </a:rPr>
                  <a:t>From POV of tree, there are </a:t>
                </a:r>
                <a14:m>
                  <m:oMath xmlns:m="http://schemas.openxmlformats.org/officeDocument/2006/math">
                    <m:r>
                      <m:rPr>
                        <m:sty m:val="p"/>
                      </m:rPr>
                      <a:rPr lang="en-US" altLang="zh-CN" sz="2000" b="0" i="0" smtClean="0">
                        <a:solidFill>
                          <a:schemeClr val="bg1"/>
                        </a:solidFill>
                        <a:latin typeface="Cambria Math" panose="02040503050406030204" pitchFamily="18" charset="0"/>
                      </a:rPr>
                      <m:t>O</m:t>
                    </m:r>
                    <m:r>
                      <a:rPr lang="en-US" altLang="zh-CN" sz="2000" b="0" i="0" smtClean="0">
                        <a:solidFill>
                          <a:schemeClr val="bg1"/>
                        </a:solidFill>
                        <a:latin typeface="Cambria Math" panose="02040503050406030204" pitchFamily="18" charset="0"/>
                      </a:rPr>
                      <m:t>(</m:t>
                    </m:r>
                    <m:sSup>
                      <m:sSupPr>
                        <m:ctrlPr>
                          <a:rPr lang="en-US" altLang="zh-CN" sz="200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𝑏</m:t>
                        </m:r>
                      </m:e>
                      <m:sup>
                        <m:r>
                          <a:rPr lang="en-US" altLang="zh-CN" sz="2000" b="0" i="1" smtClean="0">
                            <a:solidFill>
                              <a:schemeClr val="bg1"/>
                            </a:solidFill>
                            <a:latin typeface="Cambria Math" panose="02040503050406030204" pitchFamily="18" charset="0"/>
                          </a:rPr>
                          <m:t>𝑑</m:t>
                        </m:r>
                      </m:sup>
                    </m:sSup>
                    <m:r>
                      <a:rPr lang="en-US" altLang="zh-CN" sz="2000" b="0" i="1" smtClean="0">
                        <a:solidFill>
                          <a:schemeClr val="bg1"/>
                        </a:solidFill>
                        <a:latin typeface="Cambria Math" panose="02040503050406030204" pitchFamily="18" charset="0"/>
                      </a:rPr>
                      <m:t>)</m:t>
                    </m:r>
                  </m:oMath>
                </a14:m>
                <a:r>
                  <a:rPr lang="en-US" altLang="zh-CN" sz="2000" dirty="0">
                    <a:solidFill>
                      <a:schemeClr val="bg1"/>
                    </a:solidFill>
                  </a:rPr>
                  <a:t> Q-value(leaves),</a:t>
                </a:r>
              </a:p>
              <a:p>
                <a:pPr marL="800100" lvl="1" indent="-342900">
                  <a:buFont typeface="Arial" panose="020B0604020202020204" pitchFamily="34" charset="0"/>
                  <a:buChar char="•"/>
                </a:pPr>
                <a:r>
                  <a:rPr lang="en-US" altLang="zh-CN" sz="1600" dirty="0">
                    <a:solidFill>
                      <a:schemeClr val="bg1"/>
                    </a:solidFill>
                  </a:rPr>
                  <a:t>where d is the depth of the tree, b is the maximum branch factor  </a:t>
                </a:r>
              </a:p>
              <a:p>
                <a:pPr marL="800100" lvl="1" indent="-342900">
                  <a:buFont typeface="Arial" panose="020B0604020202020204" pitchFamily="34" charset="0"/>
                  <a:buChar char="•"/>
                </a:pPr>
                <a:r>
                  <a:rPr lang="en-US" altLang="zh-CN" sz="1600" dirty="0">
                    <a:solidFill>
                      <a:schemeClr val="bg1"/>
                    </a:solidFill>
                  </a:rPr>
                  <a:t>b=84*84=7056, d=3, O(~3.51x</a:t>
                </a:r>
                <a14:m>
                  <m:oMath xmlns:m="http://schemas.openxmlformats.org/officeDocument/2006/math">
                    <m:sSup>
                      <m:sSupPr>
                        <m:ctrlPr>
                          <a:rPr lang="en-US" altLang="zh-CN" sz="1600" i="1" smtClean="0">
                            <a:solidFill>
                              <a:schemeClr val="bg1"/>
                            </a:solidFill>
                            <a:latin typeface="Cambria Math" panose="02040503050406030204" pitchFamily="18" charset="0"/>
                          </a:rPr>
                        </m:ctrlPr>
                      </m:sSupPr>
                      <m:e>
                        <m:r>
                          <a:rPr lang="en-US" altLang="zh-CN" sz="1600" b="0" i="1" smtClean="0">
                            <a:solidFill>
                              <a:schemeClr val="bg1"/>
                            </a:solidFill>
                            <a:latin typeface="Cambria Math" panose="02040503050406030204" pitchFamily="18" charset="0"/>
                          </a:rPr>
                          <m:t>10</m:t>
                        </m:r>
                      </m:e>
                      <m:sup>
                        <m:r>
                          <a:rPr lang="en-US" altLang="zh-CN" sz="1600" b="0" i="1" smtClean="0">
                            <a:solidFill>
                              <a:schemeClr val="bg1"/>
                            </a:solidFill>
                            <a:latin typeface="Cambria Math" panose="02040503050406030204" pitchFamily="18" charset="0"/>
                          </a:rPr>
                          <m:t>11</m:t>
                        </m:r>
                      </m:sup>
                    </m:sSup>
                  </m:oMath>
                </a14:m>
                <a:r>
                  <a:rPr lang="en-US" altLang="zh-CN" sz="1600" dirty="0">
                    <a:solidFill>
                      <a:schemeClr val="bg1"/>
                    </a:solidFill>
                  </a:rPr>
                  <a:t>) operations</a:t>
                </a:r>
              </a:p>
              <a:p>
                <a:pPr marL="342900" indent="-342900">
                  <a:buFont typeface="Arial" panose="020B0604020202020204" pitchFamily="34" charset="0"/>
                  <a:buChar char="•"/>
                </a:pPr>
                <a:r>
                  <a:rPr lang="en-US" altLang="zh-CN" sz="2000" dirty="0">
                    <a:solidFill>
                      <a:schemeClr val="bg1"/>
                    </a:solidFill>
                  </a:rPr>
                  <a:t>Cannot be produced end-to-end by network</a:t>
                </a:r>
              </a:p>
            </p:txBody>
          </p:sp>
        </mc:Choice>
        <mc:Fallback xmlns="">
          <p:sp>
            <p:nvSpPr>
              <p:cNvPr id="49" name="矩形 48">
                <a:extLst>
                  <a:ext uri="{FF2B5EF4-FFF2-40B4-BE49-F238E27FC236}">
                    <a16:creationId xmlns:a16="http://schemas.microsoft.com/office/drawing/2014/main" id="{9A232AB3-4BFC-4277-A389-9C097AEB1E9C}"/>
                  </a:ext>
                </a:extLst>
              </p:cNvPr>
              <p:cNvSpPr>
                <a:spLocks noRot="1" noChangeAspect="1" noMove="1" noResize="1" noEditPoints="1" noAdjustHandles="1" noChangeArrowheads="1" noChangeShapeType="1" noTextEdit="1"/>
              </p:cNvSpPr>
              <p:nvPr/>
            </p:nvSpPr>
            <p:spPr>
              <a:xfrm>
                <a:off x="428681" y="3383221"/>
                <a:ext cx="5112765" cy="2720809"/>
              </a:xfrm>
              <a:prstGeom prst="rect">
                <a:avLst/>
              </a:prstGeom>
              <a:blipFill>
                <a:blip r:embed="rId6"/>
                <a:stretch>
                  <a:fillRect l="-1192" t="-1345" r="-238" b="-17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6090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5E643EFF-AD97-4083-AE2A-45F5EFCBC261}"/>
              </a:ext>
            </a:extLst>
          </p:cNvPr>
          <p:cNvSpPr/>
          <p:nvPr/>
        </p:nvSpPr>
        <p:spPr>
          <a:xfrm>
            <a:off x="4724400" y="2502340"/>
            <a:ext cx="7467600" cy="2492990"/>
          </a:xfrm>
          <a:prstGeom prst="rect">
            <a:avLst/>
          </a:prstGeom>
          <a:solidFill>
            <a:schemeClr val="accent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205574" y="365771"/>
            <a:ext cx="2956726" cy="815329"/>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Motivation</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0" name="矩形 9">
            <a:extLst>
              <a:ext uri="{FF2B5EF4-FFF2-40B4-BE49-F238E27FC236}">
                <a16:creationId xmlns:a16="http://schemas.microsoft.com/office/drawing/2014/main" id="{C53E2B1F-E09B-40AF-A03B-2510C452D4D3}"/>
              </a:ext>
            </a:extLst>
          </p:cNvPr>
          <p:cNvSpPr/>
          <p:nvPr/>
        </p:nvSpPr>
        <p:spPr>
          <a:xfrm>
            <a:off x="205574" y="1471318"/>
            <a:ext cx="8480207" cy="830997"/>
          </a:xfrm>
          <a:prstGeom prst="rect">
            <a:avLst/>
          </a:prstGeom>
        </p:spPr>
        <p:txBody>
          <a:bodyPr wrap="none">
            <a:spAutoFit/>
          </a:bodyPr>
          <a:lstStyle/>
          <a:p>
            <a:r>
              <a:rPr lang="en-US" altLang="zh-CN" sz="2400" dirty="0">
                <a:solidFill>
                  <a:schemeClr val="bg1"/>
                </a:solidFill>
              </a:rPr>
              <a:t>From StarCraft II: A New Challenge for Reinforcement Learning</a:t>
            </a:r>
          </a:p>
          <a:p>
            <a:r>
              <a:rPr lang="en-US" altLang="zh-CN" sz="2400" dirty="0">
                <a:solidFill>
                  <a:schemeClr val="bg1"/>
                </a:solidFill>
              </a:rPr>
              <a:t>Baseline method indicates: </a:t>
            </a:r>
            <a:endParaRPr lang="zh-CN" altLang="en-US" sz="2400" dirty="0">
              <a:solidFill>
                <a:schemeClr val="bg1"/>
              </a:solidFill>
            </a:endParaRPr>
          </a:p>
        </p:txBody>
      </p:sp>
      <p:pic>
        <p:nvPicPr>
          <p:cNvPr id="12" name="图片 11">
            <a:extLst>
              <a:ext uri="{FF2B5EF4-FFF2-40B4-BE49-F238E27FC236}">
                <a16:creationId xmlns:a16="http://schemas.microsoft.com/office/drawing/2014/main" id="{C4967F4B-DF97-4932-898C-63C312E926CA}"/>
              </a:ext>
            </a:extLst>
          </p:cNvPr>
          <p:cNvPicPr>
            <a:picLocks noChangeAspect="1"/>
          </p:cNvPicPr>
          <p:nvPr/>
        </p:nvPicPr>
        <p:blipFill>
          <a:blip r:embed="rId4"/>
          <a:stretch>
            <a:fillRect/>
          </a:stretch>
        </p:blipFill>
        <p:spPr>
          <a:xfrm>
            <a:off x="323850" y="2659185"/>
            <a:ext cx="3733800" cy="2390775"/>
          </a:xfrm>
          <a:prstGeom prst="rect">
            <a:avLst/>
          </a:prstGeom>
        </p:spPr>
      </p:pic>
      <p:sp>
        <p:nvSpPr>
          <p:cNvPr id="18" name="矩形 17">
            <a:extLst>
              <a:ext uri="{FF2B5EF4-FFF2-40B4-BE49-F238E27FC236}">
                <a16:creationId xmlns:a16="http://schemas.microsoft.com/office/drawing/2014/main" id="{94469311-1D9B-44A9-A602-C9A3E9348ECD}"/>
              </a:ext>
            </a:extLst>
          </p:cNvPr>
          <p:cNvSpPr/>
          <p:nvPr/>
        </p:nvSpPr>
        <p:spPr>
          <a:xfrm>
            <a:off x="4926806" y="2575216"/>
            <a:ext cx="6096000" cy="2308324"/>
          </a:xfrm>
          <a:prstGeom prst="rect">
            <a:avLst/>
          </a:prstGeom>
        </p:spPr>
        <p:txBody>
          <a:bodyPr>
            <a:spAutoFit/>
          </a:bodyPr>
          <a:lstStyle/>
          <a:p>
            <a:pPr marL="342900" indent="-342900">
              <a:buFont typeface="Arial" panose="020B0604020202020204" pitchFamily="34" charset="0"/>
              <a:buChar char="•"/>
            </a:pPr>
            <a:r>
              <a:rPr lang="en-US" altLang="zh-CN" sz="2400" dirty="0">
                <a:solidFill>
                  <a:schemeClr val="bg1"/>
                </a:solidFill>
                <a:latin typeface="NimbusRomNo9L-Regu"/>
              </a:rPr>
              <a:t>Poor result sadly.. What is the reason?</a:t>
            </a:r>
          </a:p>
          <a:p>
            <a:pPr marL="800100" lvl="1" indent="-342900">
              <a:buFont typeface="Arial" panose="020B0604020202020204" pitchFamily="34" charset="0"/>
              <a:buChar char="•"/>
            </a:pPr>
            <a:r>
              <a:rPr lang="en-US" altLang="zh-CN" sz="2400" dirty="0">
                <a:solidFill>
                  <a:schemeClr val="bg1"/>
                </a:solidFill>
                <a:latin typeface="NimbusRomNo9L-Regu"/>
              </a:rPr>
              <a:t>large state space</a:t>
            </a:r>
          </a:p>
          <a:p>
            <a:pPr marL="800100" lvl="1" indent="-342900">
              <a:buFont typeface="Arial" panose="020B0604020202020204" pitchFamily="34" charset="0"/>
              <a:buChar char="•"/>
            </a:pPr>
            <a:r>
              <a:rPr lang="en-US" altLang="zh-CN" sz="2400" dirty="0">
                <a:solidFill>
                  <a:schemeClr val="bg1"/>
                </a:solidFill>
                <a:latin typeface="NimbusRomNo9L-Regu"/>
              </a:rPr>
              <a:t>Large action space</a:t>
            </a:r>
          </a:p>
          <a:p>
            <a:pPr marL="800100" lvl="1" indent="-342900">
              <a:buFont typeface="Arial" panose="020B0604020202020204" pitchFamily="34" charset="0"/>
              <a:buChar char="•"/>
            </a:pPr>
            <a:r>
              <a:rPr lang="en-US" altLang="zh-CN" sz="2400" dirty="0">
                <a:solidFill>
                  <a:schemeClr val="bg1"/>
                </a:solidFill>
                <a:latin typeface="NimbusRomNo9L-Regu"/>
              </a:rPr>
              <a:t>Poor independent assumption of the probability of action</a:t>
            </a:r>
          </a:p>
          <a:p>
            <a:pPr marL="342900" indent="-342900">
              <a:buFont typeface="Arial" panose="020B0604020202020204" pitchFamily="34" charset="0"/>
              <a:buChar char="•"/>
            </a:pPr>
            <a:r>
              <a:rPr lang="en-US" altLang="zh-CN" sz="2400" dirty="0">
                <a:solidFill>
                  <a:schemeClr val="bg1"/>
                </a:solidFill>
                <a:latin typeface="NimbusRomNo9L-Regu"/>
              </a:rPr>
              <a:t>Motivation2: success of </a:t>
            </a:r>
            <a:r>
              <a:rPr lang="en-US" altLang="zh-CN" sz="2400" dirty="0" err="1">
                <a:solidFill>
                  <a:schemeClr val="bg1"/>
                </a:solidFill>
                <a:latin typeface="NimbusRomNo9L-Regu"/>
              </a:rPr>
              <a:t>alphaGO</a:t>
            </a:r>
            <a:endParaRPr lang="zh-CN" altLang="en-US" sz="2400" dirty="0">
              <a:solidFill>
                <a:schemeClr val="bg1"/>
              </a:solidFill>
              <a:latin typeface="NimbusRomNo9L-Regu"/>
            </a:endParaRPr>
          </a:p>
        </p:txBody>
      </p:sp>
      <p:pic>
        <p:nvPicPr>
          <p:cNvPr id="19" name="图片 18">
            <a:extLst>
              <a:ext uri="{FF2B5EF4-FFF2-40B4-BE49-F238E27FC236}">
                <a16:creationId xmlns:a16="http://schemas.microsoft.com/office/drawing/2014/main" id="{AE160236-CA52-49B2-8EDE-7CAD51CFAC4C}"/>
              </a:ext>
            </a:extLst>
          </p:cNvPr>
          <p:cNvPicPr>
            <a:picLocks noChangeAspect="1"/>
          </p:cNvPicPr>
          <p:nvPr/>
        </p:nvPicPr>
        <p:blipFill>
          <a:blip r:embed="rId5"/>
          <a:stretch>
            <a:fillRect/>
          </a:stretch>
        </p:blipFill>
        <p:spPr>
          <a:xfrm>
            <a:off x="323850" y="5259172"/>
            <a:ext cx="1633538" cy="694808"/>
          </a:xfrm>
          <a:prstGeom prst="rect">
            <a:avLst/>
          </a:prstGeom>
        </p:spPr>
      </p:pic>
    </p:spTree>
    <p:extLst>
      <p:ext uri="{BB962C8B-B14F-4D97-AF65-F5344CB8AC3E}">
        <p14:creationId xmlns:p14="http://schemas.microsoft.com/office/powerpoint/2010/main" val="2958236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6214892"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Network architecture</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0" name="矩形 9">
            <a:extLst>
              <a:ext uri="{FF2B5EF4-FFF2-40B4-BE49-F238E27FC236}">
                <a16:creationId xmlns:a16="http://schemas.microsoft.com/office/drawing/2014/main" id="{25760D7E-F65F-46DA-8FB7-56DC99467064}"/>
              </a:ext>
            </a:extLst>
          </p:cNvPr>
          <p:cNvSpPr/>
          <p:nvPr/>
        </p:nvSpPr>
        <p:spPr>
          <a:xfrm>
            <a:off x="8288593" y="1575477"/>
            <a:ext cx="717755" cy="6501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A47C39A-E8C7-44BF-AC98-CEB5C601E50D}"/>
              </a:ext>
            </a:extLst>
          </p:cNvPr>
          <p:cNvSpPr/>
          <p:nvPr/>
        </p:nvSpPr>
        <p:spPr>
          <a:xfrm>
            <a:off x="6371301" y="2880419"/>
            <a:ext cx="1002893"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Move camera</a:t>
            </a:r>
            <a:endParaRPr lang="zh-CN" altLang="en-US" dirty="0"/>
          </a:p>
        </p:txBody>
      </p:sp>
      <p:sp>
        <p:nvSpPr>
          <p:cNvPr id="19" name="矩形 18">
            <a:extLst>
              <a:ext uri="{FF2B5EF4-FFF2-40B4-BE49-F238E27FC236}">
                <a16:creationId xmlns:a16="http://schemas.microsoft.com/office/drawing/2014/main" id="{15308C05-EC0A-4ACB-AF28-6EFD27EA2CB6}"/>
              </a:ext>
            </a:extLst>
          </p:cNvPr>
          <p:cNvSpPr/>
          <p:nvPr/>
        </p:nvSpPr>
        <p:spPr>
          <a:xfrm>
            <a:off x="8040326" y="2880419"/>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Attack</a:t>
            </a:r>
          </a:p>
          <a:p>
            <a:pPr algn="ctr"/>
            <a:r>
              <a:rPr lang="en-US" altLang="zh-CN" dirty="0"/>
              <a:t>Minimap</a:t>
            </a:r>
            <a:endParaRPr lang="zh-CN" altLang="en-US" dirty="0"/>
          </a:p>
        </p:txBody>
      </p:sp>
      <p:sp>
        <p:nvSpPr>
          <p:cNvPr id="12" name="矩形 11">
            <a:extLst>
              <a:ext uri="{FF2B5EF4-FFF2-40B4-BE49-F238E27FC236}">
                <a16:creationId xmlns:a16="http://schemas.microsoft.com/office/drawing/2014/main" id="{A1C8A0DD-4F53-466B-AFC4-313746A99FE5}"/>
              </a:ext>
            </a:extLst>
          </p:cNvPr>
          <p:cNvSpPr/>
          <p:nvPr/>
        </p:nvSpPr>
        <p:spPr>
          <a:xfrm>
            <a:off x="5718105" y="5420041"/>
            <a:ext cx="1691489" cy="369332"/>
          </a:xfrm>
          <a:prstGeom prst="rect">
            <a:avLst/>
          </a:prstGeom>
        </p:spPr>
        <p:txBody>
          <a:bodyPr wrap="none">
            <a:spAutoFit/>
          </a:bodyPr>
          <a:lstStyle/>
          <a:p>
            <a:r>
              <a:rPr lang="en-US" altLang="zh-CN" dirty="0">
                <a:solidFill>
                  <a:schemeClr val="bg1"/>
                </a:solidFill>
              </a:rPr>
              <a:t>Choose a point</a:t>
            </a:r>
          </a:p>
        </p:txBody>
      </p:sp>
      <p:sp>
        <p:nvSpPr>
          <p:cNvPr id="23" name="矩形 22">
            <a:extLst>
              <a:ext uri="{FF2B5EF4-FFF2-40B4-BE49-F238E27FC236}">
                <a16:creationId xmlns:a16="http://schemas.microsoft.com/office/drawing/2014/main" id="{E2BB92C7-D5D6-42B4-8816-23F905370181}"/>
              </a:ext>
            </a:extLst>
          </p:cNvPr>
          <p:cNvSpPr/>
          <p:nvPr/>
        </p:nvSpPr>
        <p:spPr>
          <a:xfrm>
            <a:off x="7472344" y="5421249"/>
            <a:ext cx="1691489" cy="369332"/>
          </a:xfrm>
          <a:prstGeom prst="rect">
            <a:avLst/>
          </a:prstGeom>
        </p:spPr>
        <p:txBody>
          <a:bodyPr wrap="none">
            <a:spAutoFit/>
          </a:bodyPr>
          <a:lstStyle/>
          <a:p>
            <a:r>
              <a:rPr lang="en-US" altLang="zh-CN" dirty="0">
                <a:solidFill>
                  <a:schemeClr val="bg1"/>
                </a:solidFill>
              </a:rPr>
              <a:t>Choose a point</a:t>
            </a:r>
          </a:p>
        </p:txBody>
      </p:sp>
      <p:sp>
        <p:nvSpPr>
          <p:cNvPr id="25" name="矩形 24">
            <a:extLst>
              <a:ext uri="{FF2B5EF4-FFF2-40B4-BE49-F238E27FC236}">
                <a16:creationId xmlns:a16="http://schemas.microsoft.com/office/drawing/2014/main" id="{98ECAD8F-82C9-42D8-AAF0-84C996A3EBD0}"/>
              </a:ext>
            </a:extLst>
          </p:cNvPr>
          <p:cNvSpPr/>
          <p:nvPr/>
        </p:nvSpPr>
        <p:spPr>
          <a:xfrm rot="5400000">
            <a:off x="8994996" y="4363721"/>
            <a:ext cx="1204454" cy="5485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queued?</a:t>
            </a:r>
            <a:endParaRPr lang="zh-CN" altLang="en-US" dirty="0"/>
          </a:p>
        </p:txBody>
      </p:sp>
      <p:sp>
        <p:nvSpPr>
          <p:cNvPr id="26" name="矩形 25">
            <a:extLst>
              <a:ext uri="{FF2B5EF4-FFF2-40B4-BE49-F238E27FC236}">
                <a16:creationId xmlns:a16="http://schemas.microsoft.com/office/drawing/2014/main" id="{DDF9F2DC-30F2-4793-AB42-6DB820E37963}"/>
              </a:ext>
            </a:extLst>
          </p:cNvPr>
          <p:cNvSpPr/>
          <p:nvPr/>
        </p:nvSpPr>
        <p:spPr>
          <a:xfrm>
            <a:off x="9976184" y="2880715"/>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
            </a:r>
            <a:endParaRPr lang="zh-CN" altLang="en-US" dirty="0"/>
          </a:p>
        </p:txBody>
      </p:sp>
      <p:pic>
        <p:nvPicPr>
          <p:cNvPr id="27" name="图片 26">
            <a:extLst>
              <a:ext uri="{FF2B5EF4-FFF2-40B4-BE49-F238E27FC236}">
                <a16:creationId xmlns:a16="http://schemas.microsoft.com/office/drawing/2014/main" id="{EA15573F-60D8-4DF7-AFA8-50C3101776DA}"/>
              </a:ext>
            </a:extLst>
          </p:cNvPr>
          <p:cNvPicPr>
            <a:picLocks noChangeAspect="1"/>
          </p:cNvPicPr>
          <p:nvPr/>
        </p:nvPicPr>
        <p:blipFill>
          <a:blip r:embed="rId4"/>
          <a:stretch>
            <a:fillRect/>
          </a:stretch>
        </p:blipFill>
        <p:spPr>
          <a:xfrm>
            <a:off x="7605523" y="3885811"/>
            <a:ext cx="1486304" cy="1544062"/>
          </a:xfrm>
          <a:prstGeom prst="rect">
            <a:avLst/>
          </a:prstGeom>
        </p:spPr>
      </p:pic>
      <p:pic>
        <p:nvPicPr>
          <p:cNvPr id="29" name="图片 28">
            <a:extLst>
              <a:ext uri="{FF2B5EF4-FFF2-40B4-BE49-F238E27FC236}">
                <a16:creationId xmlns:a16="http://schemas.microsoft.com/office/drawing/2014/main" id="{B2AAB248-BA8D-47A2-A7AF-99E83B1FA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4002" y="3877857"/>
            <a:ext cx="1563024" cy="1542184"/>
          </a:xfrm>
          <a:prstGeom prst="rect">
            <a:avLst/>
          </a:prstGeom>
        </p:spPr>
      </p:pic>
      <p:cxnSp>
        <p:nvCxnSpPr>
          <p:cNvPr id="31" name="直接连接符 30">
            <a:extLst>
              <a:ext uri="{FF2B5EF4-FFF2-40B4-BE49-F238E27FC236}">
                <a16:creationId xmlns:a16="http://schemas.microsoft.com/office/drawing/2014/main" id="{9AB3B64B-E45E-4EDA-B650-1314E46E30D7}"/>
              </a:ext>
            </a:extLst>
          </p:cNvPr>
          <p:cNvCxnSpPr>
            <a:stCxn id="19" idx="0"/>
          </p:cNvCxnSpPr>
          <p:nvPr/>
        </p:nvCxnSpPr>
        <p:spPr>
          <a:xfrm flipV="1">
            <a:off x="8642553" y="2225635"/>
            <a:ext cx="2" cy="654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直接连接符 32">
            <a:extLst>
              <a:ext uri="{FF2B5EF4-FFF2-40B4-BE49-F238E27FC236}">
                <a16:creationId xmlns:a16="http://schemas.microsoft.com/office/drawing/2014/main" id="{D3A5B994-1FA6-4B1C-84F8-938AA0FAFDDC}"/>
              </a:ext>
            </a:extLst>
          </p:cNvPr>
          <p:cNvCxnSpPr>
            <a:cxnSpLocks/>
            <a:stCxn id="18" idx="0"/>
            <a:endCxn id="10" idx="2"/>
          </p:cNvCxnSpPr>
          <p:nvPr/>
        </p:nvCxnSpPr>
        <p:spPr>
          <a:xfrm flipV="1">
            <a:off x="6872748" y="2225635"/>
            <a:ext cx="1774723" cy="654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接连接符 35">
            <a:extLst>
              <a:ext uri="{FF2B5EF4-FFF2-40B4-BE49-F238E27FC236}">
                <a16:creationId xmlns:a16="http://schemas.microsoft.com/office/drawing/2014/main" id="{CF370E9B-A226-40ED-88DD-14BFA50ADB36}"/>
              </a:ext>
            </a:extLst>
          </p:cNvPr>
          <p:cNvCxnSpPr>
            <a:cxnSpLocks/>
            <a:stCxn id="18" idx="2"/>
            <a:endCxn id="29" idx="0"/>
          </p:cNvCxnSpPr>
          <p:nvPr/>
        </p:nvCxnSpPr>
        <p:spPr>
          <a:xfrm flipH="1">
            <a:off x="6555514" y="3429000"/>
            <a:ext cx="317234" cy="448857"/>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直接连接符 38">
            <a:extLst>
              <a:ext uri="{FF2B5EF4-FFF2-40B4-BE49-F238E27FC236}">
                <a16:creationId xmlns:a16="http://schemas.microsoft.com/office/drawing/2014/main" id="{C2159AE1-E0AF-47CC-98E6-ADABACD06F45}"/>
              </a:ext>
            </a:extLst>
          </p:cNvPr>
          <p:cNvCxnSpPr>
            <a:cxnSpLocks/>
          </p:cNvCxnSpPr>
          <p:nvPr/>
        </p:nvCxnSpPr>
        <p:spPr>
          <a:xfrm flipH="1">
            <a:off x="8377084" y="3427793"/>
            <a:ext cx="265469" cy="450064"/>
          </a:xfrm>
          <a:prstGeom prst="line">
            <a:avLst/>
          </a:prstGeom>
        </p:spPr>
        <p:style>
          <a:lnRef idx="1">
            <a:schemeClr val="accent6"/>
          </a:lnRef>
          <a:fillRef idx="0">
            <a:schemeClr val="accent6"/>
          </a:fillRef>
          <a:effectRef idx="0">
            <a:schemeClr val="accent6"/>
          </a:effectRef>
          <a:fontRef idx="minor">
            <a:schemeClr val="tx1"/>
          </a:fontRef>
        </p:style>
      </p:cxnSp>
      <p:cxnSp>
        <p:nvCxnSpPr>
          <p:cNvPr id="42" name="直接连接符 41">
            <a:extLst>
              <a:ext uri="{FF2B5EF4-FFF2-40B4-BE49-F238E27FC236}">
                <a16:creationId xmlns:a16="http://schemas.microsoft.com/office/drawing/2014/main" id="{1A603FDC-F613-409A-B95E-2D1356DD92F3}"/>
              </a:ext>
            </a:extLst>
          </p:cNvPr>
          <p:cNvCxnSpPr>
            <a:cxnSpLocks/>
            <a:stCxn id="19" idx="2"/>
            <a:endCxn id="25" idx="1"/>
          </p:cNvCxnSpPr>
          <p:nvPr/>
        </p:nvCxnSpPr>
        <p:spPr>
          <a:xfrm>
            <a:off x="8642553" y="3429000"/>
            <a:ext cx="954670" cy="606785"/>
          </a:xfrm>
          <a:prstGeom prst="line">
            <a:avLst/>
          </a:prstGeom>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099CC29C-4EAB-4756-A1B9-3B54F2DA66D3}"/>
              </a:ext>
            </a:extLst>
          </p:cNvPr>
          <p:cNvCxnSpPr>
            <a:cxnSpLocks/>
          </p:cNvCxnSpPr>
          <p:nvPr/>
        </p:nvCxnSpPr>
        <p:spPr>
          <a:xfrm>
            <a:off x="8642553" y="2225635"/>
            <a:ext cx="1960365" cy="650158"/>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9A232AB3-4BFC-4277-A389-9C097AEB1E9C}"/>
                  </a:ext>
                </a:extLst>
              </p:cNvPr>
              <p:cNvSpPr/>
              <p:nvPr/>
            </p:nvSpPr>
            <p:spPr>
              <a:xfrm>
                <a:off x="429965" y="1564995"/>
                <a:ext cx="5112765" cy="1575175"/>
              </a:xfrm>
              <a:prstGeom prst="rect">
                <a:avLst/>
              </a:prstGeom>
            </p:spPr>
            <p:txBody>
              <a:bodyPr wrap="square">
                <a:spAutoFit/>
              </a:bodyPr>
              <a:lstStyle/>
              <a:p>
                <a:r>
                  <a:rPr lang="en-US" altLang="zh-CN" sz="2000" dirty="0">
                    <a:solidFill>
                      <a:schemeClr val="accent4">
                        <a:lumMod val="40000"/>
                        <a:lumOff val="60000"/>
                      </a:schemeClr>
                    </a:solidFill>
                  </a:rPr>
                  <a:t>Challenge:</a:t>
                </a:r>
              </a:p>
              <a:p>
                <a:r>
                  <a:rPr lang="en-US" altLang="zh-CN" sz="2000" dirty="0">
                    <a:solidFill>
                      <a:schemeClr val="bg1"/>
                    </a:solidFill>
                  </a:rPr>
                  <a:t>Huge amounts of Q-value.</a:t>
                </a:r>
              </a:p>
              <a:p>
                <a:pPr marL="342900" indent="-342900">
                  <a:buFont typeface="Arial" panose="020B0604020202020204" pitchFamily="34" charset="0"/>
                  <a:buChar char="•"/>
                </a:pPr>
                <a:r>
                  <a:rPr lang="en-US" altLang="zh-CN" sz="2000" dirty="0">
                    <a:solidFill>
                      <a:schemeClr val="bg1"/>
                    </a:solidFill>
                  </a:rPr>
                  <a:t>From POV of tree, there are </a:t>
                </a:r>
                <a14:m>
                  <m:oMath xmlns:m="http://schemas.openxmlformats.org/officeDocument/2006/math">
                    <m:r>
                      <m:rPr>
                        <m:sty m:val="p"/>
                      </m:rPr>
                      <a:rPr lang="en-US" altLang="zh-CN" sz="2000" b="0" i="0" smtClean="0">
                        <a:solidFill>
                          <a:schemeClr val="bg1"/>
                        </a:solidFill>
                        <a:latin typeface="Cambria Math" panose="02040503050406030204" pitchFamily="18" charset="0"/>
                      </a:rPr>
                      <m:t>O</m:t>
                    </m:r>
                    <m:r>
                      <a:rPr lang="en-US" altLang="zh-CN" sz="2000" b="0" i="0" smtClean="0">
                        <a:solidFill>
                          <a:schemeClr val="bg1"/>
                        </a:solidFill>
                        <a:latin typeface="Cambria Math" panose="02040503050406030204" pitchFamily="18" charset="0"/>
                      </a:rPr>
                      <m:t>(</m:t>
                    </m:r>
                    <m:sSup>
                      <m:sSupPr>
                        <m:ctrlPr>
                          <a:rPr lang="en-US" altLang="zh-CN" sz="200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𝑏</m:t>
                        </m:r>
                      </m:e>
                      <m:sup>
                        <m:r>
                          <a:rPr lang="en-US" altLang="zh-CN" sz="2000" b="0" i="1" smtClean="0">
                            <a:solidFill>
                              <a:schemeClr val="bg1"/>
                            </a:solidFill>
                            <a:latin typeface="Cambria Math" panose="02040503050406030204" pitchFamily="18" charset="0"/>
                          </a:rPr>
                          <m:t>𝑑</m:t>
                        </m:r>
                      </m:sup>
                    </m:sSup>
                    <m:r>
                      <a:rPr lang="en-US" altLang="zh-CN" sz="2000" b="0" i="1" smtClean="0">
                        <a:solidFill>
                          <a:schemeClr val="bg1"/>
                        </a:solidFill>
                        <a:latin typeface="Cambria Math" panose="02040503050406030204" pitchFamily="18" charset="0"/>
                      </a:rPr>
                      <m:t>)</m:t>
                    </m:r>
                  </m:oMath>
                </a14:m>
                <a:r>
                  <a:rPr lang="en-US" altLang="zh-CN" sz="2000" dirty="0">
                    <a:solidFill>
                      <a:schemeClr val="bg1"/>
                    </a:solidFill>
                  </a:rPr>
                  <a:t> Q-value(leaves),</a:t>
                </a:r>
              </a:p>
              <a:p>
                <a:pPr marL="800100" lvl="1" indent="-342900">
                  <a:buFont typeface="Arial" panose="020B0604020202020204" pitchFamily="34" charset="0"/>
                  <a:buChar char="•"/>
                </a:pPr>
                <a:r>
                  <a:rPr lang="en-US" altLang="zh-CN" sz="1600" dirty="0">
                    <a:solidFill>
                      <a:schemeClr val="bg1"/>
                    </a:solidFill>
                  </a:rPr>
                  <a:t>b=84*84=7056, d=3 </a:t>
                </a:r>
              </a:p>
            </p:txBody>
          </p:sp>
        </mc:Choice>
        <mc:Fallback xmlns="">
          <p:sp>
            <p:nvSpPr>
              <p:cNvPr id="49" name="矩形 48">
                <a:extLst>
                  <a:ext uri="{FF2B5EF4-FFF2-40B4-BE49-F238E27FC236}">
                    <a16:creationId xmlns:a16="http://schemas.microsoft.com/office/drawing/2014/main" id="{9A232AB3-4BFC-4277-A389-9C097AEB1E9C}"/>
                  </a:ext>
                </a:extLst>
              </p:cNvPr>
              <p:cNvSpPr>
                <a:spLocks noRot="1" noChangeAspect="1" noMove="1" noResize="1" noEditPoints="1" noAdjustHandles="1" noChangeArrowheads="1" noChangeShapeType="1" noTextEdit="1"/>
              </p:cNvSpPr>
              <p:nvPr/>
            </p:nvSpPr>
            <p:spPr>
              <a:xfrm>
                <a:off x="429965" y="1564995"/>
                <a:ext cx="5112765" cy="1575175"/>
              </a:xfrm>
              <a:prstGeom prst="rect">
                <a:avLst/>
              </a:prstGeom>
              <a:blipFill>
                <a:blip r:embed="rId6"/>
                <a:stretch>
                  <a:fillRect l="-1313" t="-2326" b="-4264"/>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36CE8958-A016-4888-9EAB-551EF0C3F0BD}"/>
              </a:ext>
            </a:extLst>
          </p:cNvPr>
          <p:cNvSpPr/>
          <p:nvPr/>
        </p:nvSpPr>
        <p:spPr>
          <a:xfrm>
            <a:off x="429965" y="3248196"/>
            <a:ext cx="5112765" cy="3170099"/>
          </a:xfrm>
          <a:prstGeom prst="rect">
            <a:avLst/>
          </a:prstGeom>
        </p:spPr>
        <p:txBody>
          <a:bodyPr wrap="square">
            <a:spAutoFit/>
          </a:bodyPr>
          <a:lstStyle/>
          <a:p>
            <a:r>
              <a:rPr lang="en-US" altLang="zh-CN" sz="2000" dirty="0">
                <a:solidFill>
                  <a:schemeClr val="accent4">
                    <a:lumMod val="40000"/>
                    <a:lumOff val="60000"/>
                  </a:schemeClr>
                </a:solidFill>
              </a:rPr>
              <a:t>My new implementation:</a:t>
            </a:r>
          </a:p>
          <a:p>
            <a:r>
              <a:rPr lang="en-US" altLang="zh-CN" sz="2000" dirty="0">
                <a:solidFill>
                  <a:schemeClr val="bg1"/>
                </a:solidFill>
              </a:rPr>
              <a:t>(TQGP) tree-leveled Q-value generating process</a:t>
            </a:r>
          </a:p>
          <a:p>
            <a:endParaRPr lang="en-US" altLang="zh-CN" sz="2000" dirty="0">
              <a:solidFill>
                <a:schemeClr val="bg1"/>
              </a:solidFill>
            </a:endParaRPr>
          </a:p>
          <a:p>
            <a:r>
              <a:rPr lang="en-US" altLang="zh-CN" sz="2000" dirty="0">
                <a:solidFill>
                  <a:schemeClr val="bg1"/>
                </a:solidFill>
              </a:rPr>
              <a:t>Intuition: network outputs importance value(IV), </a:t>
            </a:r>
            <a:r>
              <a:rPr lang="en-US" altLang="zh-CN" sz="2000" dirty="0">
                <a:solidFill>
                  <a:schemeClr val="accent4">
                    <a:lumMod val="40000"/>
                    <a:lumOff val="60000"/>
                  </a:schemeClr>
                </a:solidFill>
              </a:rPr>
              <a:t>average</a:t>
            </a:r>
            <a:r>
              <a:rPr lang="en-US" altLang="zh-CN" sz="2000" dirty="0">
                <a:solidFill>
                  <a:schemeClr val="bg1"/>
                </a:solidFill>
              </a:rPr>
              <a:t> the same importance but different semantics IV, </a:t>
            </a:r>
            <a:r>
              <a:rPr lang="en-US" altLang="zh-CN" sz="2000" dirty="0">
                <a:solidFill>
                  <a:schemeClr val="accent4">
                    <a:lumMod val="40000"/>
                    <a:lumOff val="60000"/>
                  </a:schemeClr>
                </a:solidFill>
              </a:rPr>
              <a:t>promote</a:t>
            </a:r>
            <a:r>
              <a:rPr lang="en-US" altLang="zh-CN" sz="2000" dirty="0">
                <a:solidFill>
                  <a:schemeClr val="bg1"/>
                </a:solidFill>
              </a:rPr>
              <a:t> parallel IVs, </a:t>
            </a:r>
            <a:r>
              <a:rPr lang="en-US" altLang="zh-CN" sz="2000" dirty="0">
                <a:solidFill>
                  <a:schemeClr val="accent4">
                    <a:lumMod val="40000"/>
                    <a:lumOff val="60000"/>
                  </a:schemeClr>
                </a:solidFill>
              </a:rPr>
              <a:t>promote and average </a:t>
            </a:r>
            <a:r>
              <a:rPr lang="en-US" altLang="zh-CN" sz="2000" dirty="0">
                <a:solidFill>
                  <a:schemeClr val="bg1"/>
                </a:solidFill>
              </a:rPr>
              <a:t>low levels IVs to its parent’s IVs to compute a multi-leveled action. Top-level IV is Q-value</a:t>
            </a:r>
          </a:p>
        </p:txBody>
      </p:sp>
      <p:sp>
        <p:nvSpPr>
          <p:cNvPr id="4" name="矩形 3">
            <a:extLst>
              <a:ext uri="{FF2B5EF4-FFF2-40B4-BE49-F238E27FC236}">
                <a16:creationId xmlns:a16="http://schemas.microsoft.com/office/drawing/2014/main" id="{2A52E5E9-89CF-4B9B-9B5B-260E77901D59}"/>
              </a:ext>
            </a:extLst>
          </p:cNvPr>
          <p:cNvSpPr/>
          <p:nvPr/>
        </p:nvSpPr>
        <p:spPr>
          <a:xfrm>
            <a:off x="5368413" y="2618913"/>
            <a:ext cx="6393622" cy="325607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DD46FB3-2392-4C1A-AEBE-C943EECF7F74}"/>
              </a:ext>
            </a:extLst>
          </p:cNvPr>
          <p:cNvSpPr/>
          <p:nvPr/>
        </p:nvSpPr>
        <p:spPr>
          <a:xfrm>
            <a:off x="10522367" y="4556179"/>
            <a:ext cx="1394357" cy="1200329"/>
          </a:xfrm>
          <a:prstGeom prst="rect">
            <a:avLst/>
          </a:prstGeom>
        </p:spPr>
        <p:txBody>
          <a:bodyPr wrap="square">
            <a:spAutoFit/>
          </a:bodyPr>
          <a:lstStyle/>
          <a:p>
            <a:r>
              <a:rPr lang="en-US" altLang="zh-CN" dirty="0">
                <a:solidFill>
                  <a:schemeClr val="bg1"/>
                </a:solidFill>
              </a:rPr>
              <a:t>Get from applying network on</a:t>
            </a:r>
          </a:p>
          <a:p>
            <a:r>
              <a:rPr lang="en-US" altLang="zh-CN" dirty="0">
                <a:solidFill>
                  <a:schemeClr val="bg1"/>
                </a:solidFill>
              </a:rPr>
              <a:t>env.</a:t>
            </a:r>
            <a:endParaRPr lang="zh-CN" altLang="en-US" dirty="0"/>
          </a:p>
        </p:txBody>
      </p:sp>
    </p:spTree>
    <p:extLst>
      <p:ext uri="{BB962C8B-B14F-4D97-AF65-F5344CB8AC3E}">
        <p14:creationId xmlns:p14="http://schemas.microsoft.com/office/powerpoint/2010/main" val="3214147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130128" y="426017"/>
            <a:ext cx="10874477"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Tree-leveled Q-value generating process</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24" name="矩形 23">
            <a:extLst>
              <a:ext uri="{FF2B5EF4-FFF2-40B4-BE49-F238E27FC236}">
                <a16:creationId xmlns:a16="http://schemas.microsoft.com/office/drawing/2014/main" id="{36CE8958-A016-4888-9EAB-551EF0C3F0BD}"/>
              </a:ext>
            </a:extLst>
          </p:cNvPr>
          <p:cNvSpPr/>
          <p:nvPr/>
        </p:nvSpPr>
        <p:spPr>
          <a:xfrm>
            <a:off x="454602" y="1394586"/>
            <a:ext cx="5112765" cy="2708434"/>
          </a:xfrm>
          <a:prstGeom prst="rect">
            <a:avLst/>
          </a:prstGeom>
        </p:spPr>
        <p:txBody>
          <a:bodyPr wrap="square">
            <a:spAutoFit/>
          </a:bodyPr>
          <a:lstStyle/>
          <a:p>
            <a:r>
              <a:rPr lang="en-US" altLang="zh-CN" sz="2000" dirty="0">
                <a:solidFill>
                  <a:schemeClr val="accent4">
                    <a:lumMod val="40000"/>
                    <a:lumOff val="60000"/>
                  </a:schemeClr>
                </a:solidFill>
              </a:rPr>
              <a:t>My implementation:</a:t>
            </a:r>
          </a:p>
          <a:p>
            <a:r>
              <a:rPr lang="en-US" altLang="zh-CN" dirty="0">
                <a:solidFill>
                  <a:schemeClr val="bg1"/>
                </a:solidFill>
              </a:rPr>
              <a:t>(TQGP) tree-leveled Q-value generating process. A method to handle large action space. </a:t>
            </a:r>
          </a:p>
          <a:p>
            <a:r>
              <a:rPr lang="en-US" altLang="zh-CN" sz="2000" dirty="0">
                <a:solidFill>
                  <a:schemeClr val="accent4">
                    <a:lumMod val="40000"/>
                    <a:lumOff val="60000"/>
                  </a:schemeClr>
                </a:solidFill>
              </a:rPr>
              <a:t>Network:</a:t>
            </a:r>
          </a:p>
          <a:p>
            <a:r>
              <a:rPr lang="en-US" altLang="zh-CN" dirty="0">
                <a:solidFill>
                  <a:schemeClr val="bg1"/>
                </a:solidFill>
              </a:rPr>
              <a:t>State -&gt; Importance value (IVs). </a:t>
            </a:r>
          </a:p>
          <a:p>
            <a:r>
              <a:rPr lang="en-US" altLang="zh-CN" sz="2000" dirty="0">
                <a:solidFill>
                  <a:schemeClr val="accent4">
                    <a:lumMod val="40000"/>
                    <a:lumOff val="60000"/>
                  </a:schemeClr>
                </a:solidFill>
              </a:rPr>
              <a:t>TQGP: </a:t>
            </a:r>
          </a:p>
          <a:p>
            <a:r>
              <a:rPr lang="en-US" altLang="zh-CN" dirty="0">
                <a:solidFill>
                  <a:schemeClr val="bg1"/>
                </a:solidFill>
              </a:rPr>
              <a:t>(IVs, tree)-&gt;Q-Values</a:t>
            </a:r>
            <a:endParaRPr lang="en-US" altLang="zh-CN" sz="2000" dirty="0">
              <a:solidFill>
                <a:schemeClr val="bg1"/>
              </a:solidFill>
            </a:endParaRPr>
          </a:p>
          <a:p>
            <a:r>
              <a:rPr lang="en-US" altLang="zh-CN" sz="2000" dirty="0">
                <a:solidFill>
                  <a:schemeClr val="accent4">
                    <a:lumMod val="40000"/>
                    <a:lumOff val="60000"/>
                  </a:schemeClr>
                </a:solidFill>
              </a:rPr>
              <a:t>Three operations of TQGP: </a:t>
            </a:r>
          </a:p>
          <a:p>
            <a:r>
              <a:rPr lang="en-US" altLang="zh-CN" dirty="0">
                <a:solidFill>
                  <a:schemeClr val="bg1"/>
                </a:solidFill>
              </a:rPr>
              <a:t>(1) promote (2) average (3) promote and average</a:t>
            </a:r>
          </a:p>
        </p:txBody>
      </p:sp>
      <p:sp>
        <p:nvSpPr>
          <p:cNvPr id="28" name="矩形 27">
            <a:extLst>
              <a:ext uri="{FF2B5EF4-FFF2-40B4-BE49-F238E27FC236}">
                <a16:creationId xmlns:a16="http://schemas.microsoft.com/office/drawing/2014/main" id="{5C0C07ED-2746-4A63-AC79-1FBC475E4DDA}"/>
              </a:ext>
            </a:extLst>
          </p:cNvPr>
          <p:cNvSpPr/>
          <p:nvPr/>
        </p:nvSpPr>
        <p:spPr>
          <a:xfrm>
            <a:off x="454602" y="4583423"/>
            <a:ext cx="5112765" cy="1508105"/>
          </a:xfrm>
          <a:prstGeom prst="rect">
            <a:avLst/>
          </a:prstGeom>
        </p:spPr>
        <p:txBody>
          <a:bodyPr wrap="square">
            <a:spAutoFit/>
          </a:bodyPr>
          <a:lstStyle/>
          <a:p>
            <a:r>
              <a:rPr lang="en-US" altLang="zh-CN" sz="2000" dirty="0">
                <a:solidFill>
                  <a:schemeClr val="accent4">
                    <a:lumMod val="40000"/>
                    <a:lumOff val="60000"/>
                  </a:schemeClr>
                </a:solidFill>
              </a:rPr>
              <a:t>Example:</a:t>
            </a:r>
          </a:p>
          <a:p>
            <a:r>
              <a:rPr lang="en-US" altLang="zh-CN" sz="2000" dirty="0">
                <a:solidFill>
                  <a:schemeClr val="bg1"/>
                </a:solidFill>
              </a:rPr>
              <a:t>Compute Q-value of the operation</a:t>
            </a:r>
          </a:p>
          <a:p>
            <a:r>
              <a:rPr lang="en-US" altLang="zh-CN" sz="2000" dirty="0">
                <a:solidFill>
                  <a:schemeClr val="accent2">
                    <a:lumMod val="40000"/>
                    <a:lumOff val="60000"/>
                  </a:schemeClr>
                </a:solidFill>
              </a:rPr>
              <a:t>Attack</a:t>
            </a:r>
            <a:r>
              <a:rPr lang="en-US" altLang="zh-CN" sz="2000" dirty="0">
                <a:solidFill>
                  <a:schemeClr val="bg1"/>
                </a:solidFill>
              </a:rPr>
              <a:t> </a:t>
            </a:r>
            <a:r>
              <a:rPr lang="en-US" altLang="zh-CN" sz="2000" dirty="0">
                <a:solidFill>
                  <a:schemeClr val="accent5">
                    <a:lumMod val="40000"/>
                    <a:lumOff val="60000"/>
                  </a:schemeClr>
                </a:solidFill>
              </a:rPr>
              <a:t>to (10, 10) in screen </a:t>
            </a:r>
            <a:r>
              <a:rPr lang="en-US" altLang="zh-CN" sz="2000" dirty="0">
                <a:solidFill>
                  <a:schemeClr val="bg1"/>
                </a:solidFill>
              </a:rPr>
              <a:t>and </a:t>
            </a:r>
            <a:r>
              <a:rPr lang="en-US" altLang="zh-CN" sz="2000" dirty="0">
                <a:solidFill>
                  <a:srgbClr val="92D050"/>
                </a:solidFill>
              </a:rPr>
              <a:t>not queued</a:t>
            </a:r>
          </a:p>
          <a:p>
            <a:r>
              <a:rPr lang="en-US" altLang="zh-CN" sz="1600" dirty="0">
                <a:solidFill>
                  <a:schemeClr val="bg1"/>
                </a:solidFill>
              </a:rPr>
              <a:t>Sc2 allows queued operation (there is a FIFO queue for attack move)</a:t>
            </a:r>
          </a:p>
        </p:txBody>
      </p:sp>
      <p:sp>
        <p:nvSpPr>
          <p:cNvPr id="41" name="矩形 40">
            <a:extLst>
              <a:ext uri="{FF2B5EF4-FFF2-40B4-BE49-F238E27FC236}">
                <a16:creationId xmlns:a16="http://schemas.microsoft.com/office/drawing/2014/main" id="{4066A82D-33A8-4848-BEFC-8396FD9FF3C1}"/>
              </a:ext>
            </a:extLst>
          </p:cNvPr>
          <p:cNvSpPr/>
          <p:nvPr/>
        </p:nvSpPr>
        <p:spPr>
          <a:xfrm>
            <a:off x="8632722" y="1392991"/>
            <a:ext cx="717755" cy="6501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958EE3AA-F5D6-48F6-AB58-B3F57F75DD6D}"/>
              </a:ext>
            </a:extLst>
          </p:cNvPr>
          <p:cNvSpPr/>
          <p:nvPr/>
        </p:nvSpPr>
        <p:spPr>
          <a:xfrm>
            <a:off x="8384455" y="2697933"/>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Attack</a:t>
            </a:r>
          </a:p>
          <a:p>
            <a:pPr algn="ctr"/>
            <a:r>
              <a:rPr lang="en-US" altLang="zh-CN" dirty="0"/>
              <a:t>Minimap</a:t>
            </a:r>
            <a:endParaRPr lang="zh-CN" altLang="en-US" dirty="0"/>
          </a:p>
        </p:txBody>
      </p:sp>
      <p:sp>
        <p:nvSpPr>
          <p:cNvPr id="44" name="矩形 43">
            <a:extLst>
              <a:ext uri="{FF2B5EF4-FFF2-40B4-BE49-F238E27FC236}">
                <a16:creationId xmlns:a16="http://schemas.microsoft.com/office/drawing/2014/main" id="{8344AD9C-E056-4063-9FB1-C8EC40C409C4}"/>
              </a:ext>
            </a:extLst>
          </p:cNvPr>
          <p:cNvSpPr/>
          <p:nvPr/>
        </p:nvSpPr>
        <p:spPr>
          <a:xfrm>
            <a:off x="7816473" y="5238763"/>
            <a:ext cx="1691489" cy="369332"/>
          </a:xfrm>
          <a:prstGeom prst="rect">
            <a:avLst/>
          </a:prstGeom>
        </p:spPr>
        <p:txBody>
          <a:bodyPr wrap="none">
            <a:spAutoFit/>
          </a:bodyPr>
          <a:lstStyle/>
          <a:p>
            <a:r>
              <a:rPr lang="en-US" altLang="zh-CN" dirty="0">
                <a:solidFill>
                  <a:schemeClr val="bg1"/>
                </a:solidFill>
              </a:rPr>
              <a:t>Choose a point</a:t>
            </a:r>
          </a:p>
        </p:txBody>
      </p:sp>
      <p:sp>
        <p:nvSpPr>
          <p:cNvPr id="46" name="矩形 45">
            <a:extLst>
              <a:ext uri="{FF2B5EF4-FFF2-40B4-BE49-F238E27FC236}">
                <a16:creationId xmlns:a16="http://schemas.microsoft.com/office/drawing/2014/main" id="{86AE7962-A9FC-4958-BDD1-2DB1A943CB73}"/>
              </a:ext>
            </a:extLst>
          </p:cNvPr>
          <p:cNvSpPr/>
          <p:nvPr/>
        </p:nvSpPr>
        <p:spPr>
          <a:xfrm rot="5400000">
            <a:off x="9339125" y="4181235"/>
            <a:ext cx="1204454" cy="5485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queued?</a:t>
            </a:r>
            <a:endParaRPr lang="zh-CN" altLang="en-US" dirty="0"/>
          </a:p>
        </p:txBody>
      </p:sp>
      <p:pic>
        <p:nvPicPr>
          <p:cNvPr id="47" name="图片 46">
            <a:extLst>
              <a:ext uri="{FF2B5EF4-FFF2-40B4-BE49-F238E27FC236}">
                <a16:creationId xmlns:a16="http://schemas.microsoft.com/office/drawing/2014/main" id="{87A24425-97B3-420A-A9C8-C7E167EB22B3}"/>
              </a:ext>
            </a:extLst>
          </p:cNvPr>
          <p:cNvPicPr>
            <a:picLocks noChangeAspect="1"/>
          </p:cNvPicPr>
          <p:nvPr/>
        </p:nvPicPr>
        <p:blipFill>
          <a:blip r:embed="rId4"/>
          <a:stretch>
            <a:fillRect/>
          </a:stretch>
        </p:blipFill>
        <p:spPr>
          <a:xfrm>
            <a:off x="7949652" y="3703325"/>
            <a:ext cx="1486304" cy="1544062"/>
          </a:xfrm>
          <a:prstGeom prst="rect">
            <a:avLst/>
          </a:prstGeom>
        </p:spPr>
      </p:pic>
      <p:cxnSp>
        <p:nvCxnSpPr>
          <p:cNvPr id="48" name="直接连接符 47">
            <a:extLst>
              <a:ext uri="{FF2B5EF4-FFF2-40B4-BE49-F238E27FC236}">
                <a16:creationId xmlns:a16="http://schemas.microsoft.com/office/drawing/2014/main" id="{20555B5F-A0F4-4ADF-A370-E384D6903439}"/>
              </a:ext>
            </a:extLst>
          </p:cNvPr>
          <p:cNvCxnSpPr>
            <a:cxnSpLocks/>
          </p:cNvCxnSpPr>
          <p:nvPr/>
        </p:nvCxnSpPr>
        <p:spPr>
          <a:xfrm flipH="1">
            <a:off x="8721213" y="3245307"/>
            <a:ext cx="265469" cy="450064"/>
          </a:xfrm>
          <a:prstGeom prst="line">
            <a:avLst/>
          </a:prstGeom>
        </p:spPr>
        <p:style>
          <a:lnRef idx="1">
            <a:schemeClr val="accent6"/>
          </a:lnRef>
          <a:fillRef idx="0">
            <a:schemeClr val="accent6"/>
          </a:fillRef>
          <a:effectRef idx="0">
            <a:schemeClr val="accent6"/>
          </a:effectRef>
          <a:fontRef idx="minor">
            <a:schemeClr val="tx1"/>
          </a:fontRef>
        </p:style>
      </p:cxnSp>
      <p:cxnSp>
        <p:nvCxnSpPr>
          <p:cNvPr id="50" name="直接连接符 49">
            <a:extLst>
              <a:ext uri="{FF2B5EF4-FFF2-40B4-BE49-F238E27FC236}">
                <a16:creationId xmlns:a16="http://schemas.microsoft.com/office/drawing/2014/main" id="{05793D7E-0FD6-420F-AAEA-4B7A6344FDBC}"/>
              </a:ext>
            </a:extLst>
          </p:cNvPr>
          <p:cNvCxnSpPr>
            <a:cxnSpLocks/>
            <a:stCxn id="43" idx="2"/>
            <a:endCxn id="46" idx="1"/>
          </p:cNvCxnSpPr>
          <p:nvPr/>
        </p:nvCxnSpPr>
        <p:spPr>
          <a:xfrm>
            <a:off x="8986682" y="3246514"/>
            <a:ext cx="954670" cy="606785"/>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直接连接符 50">
            <a:extLst>
              <a:ext uri="{FF2B5EF4-FFF2-40B4-BE49-F238E27FC236}">
                <a16:creationId xmlns:a16="http://schemas.microsoft.com/office/drawing/2014/main" id="{75BAC0E7-1F69-47CB-BB41-CEC2C99D3A0E}"/>
              </a:ext>
            </a:extLst>
          </p:cNvPr>
          <p:cNvCxnSpPr/>
          <p:nvPr/>
        </p:nvCxnSpPr>
        <p:spPr>
          <a:xfrm flipV="1">
            <a:off x="8986682" y="2039172"/>
            <a:ext cx="2" cy="654784"/>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96917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23" name="矩形 22">
            <a:extLst>
              <a:ext uri="{FF2B5EF4-FFF2-40B4-BE49-F238E27FC236}">
                <a16:creationId xmlns:a16="http://schemas.microsoft.com/office/drawing/2014/main" id="{E2BB92C7-D5D6-42B4-8816-23F905370181}"/>
              </a:ext>
            </a:extLst>
          </p:cNvPr>
          <p:cNvSpPr/>
          <p:nvPr/>
        </p:nvSpPr>
        <p:spPr>
          <a:xfrm>
            <a:off x="8446031" y="4496148"/>
            <a:ext cx="1691489" cy="369332"/>
          </a:xfrm>
          <a:prstGeom prst="rect">
            <a:avLst/>
          </a:prstGeom>
        </p:spPr>
        <p:txBody>
          <a:bodyPr wrap="none">
            <a:spAutoFit/>
          </a:bodyPr>
          <a:lstStyle/>
          <a:p>
            <a:r>
              <a:rPr lang="en-US" altLang="zh-CN" dirty="0">
                <a:solidFill>
                  <a:schemeClr val="bg1"/>
                </a:solidFill>
              </a:rPr>
              <a:t>Choose a point</a:t>
            </a:r>
          </a:p>
        </p:txBody>
      </p:sp>
      <p:pic>
        <p:nvPicPr>
          <p:cNvPr id="27" name="图片 26">
            <a:extLst>
              <a:ext uri="{FF2B5EF4-FFF2-40B4-BE49-F238E27FC236}">
                <a16:creationId xmlns:a16="http://schemas.microsoft.com/office/drawing/2014/main" id="{EA15573F-60D8-4DF7-AFA8-50C3101776DA}"/>
              </a:ext>
            </a:extLst>
          </p:cNvPr>
          <p:cNvPicPr>
            <a:picLocks noChangeAspect="1"/>
          </p:cNvPicPr>
          <p:nvPr/>
        </p:nvPicPr>
        <p:blipFill>
          <a:blip r:embed="rId4"/>
          <a:stretch>
            <a:fillRect/>
          </a:stretch>
        </p:blipFill>
        <p:spPr>
          <a:xfrm>
            <a:off x="8446031" y="2380811"/>
            <a:ext cx="1829618" cy="1900717"/>
          </a:xfrm>
          <a:prstGeom prst="rect">
            <a:avLst/>
          </a:prstGeom>
        </p:spPr>
      </p:pic>
      <p:sp>
        <p:nvSpPr>
          <p:cNvPr id="28" name="矩形 27">
            <a:extLst>
              <a:ext uri="{FF2B5EF4-FFF2-40B4-BE49-F238E27FC236}">
                <a16:creationId xmlns:a16="http://schemas.microsoft.com/office/drawing/2014/main" id="{5C0C07ED-2746-4A63-AC79-1FBC475E4DDA}"/>
              </a:ext>
            </a:extLst>
          </p:cNvPr>
          <p:cNvSpPr/>
          <p:nvPr/>
        </p:nvSpPr>
        <p:spPr>
          <a:xfrm>
            <a:off x="491618" y="1274564"/>
            <a:ext cx="5112765" cy="1508105"/>
          </a:xfrm>
          <a:prstGeom prst="rect">
            <a:avLst/>
          </a:prstGeom>
        </p:spPr>
        <p:txBody>
          <a:bodyPr wrap="square">
            <a:spAutoFit/>
          </a:bodyPr>
          <a:lstStyle/>
          <a:p>
            <a:r>
              <a:rPr lang="en-US" altLang="zh-CN" sz="2000" dirty="0">
                <a:solidFill>
                  <a:schemeClr val="accent4">
                    <a:lumMod val="40000"/>
                    <a:lumOff val="60000"/>
                  </a:schemeClr>
                </a:solidFill>
              </a:rPr>
              <a:t>Example:</a:t>
            </a:r>
          </a:p>
          <a:p>
            <a:r>
              <a:rPr lang="en-US" altLang="zh-CN" sz="2000" dirty="0">
                <a:solidFill>
                  <a:schemeClr val="bg1"/>
                </a:solidFill>
              </a:rPr>
              <a:t>Compute Q-value of the operation</a:t>
            </a:r>
          </a:p>
          <a:p>
            <a:r>
              <a:rPr lang="en-US" altLang="zh-CN" sz="2000" dirty="0">
                <a:solidFill>
                  <a:schemeClr val="accent2">
                    <a:lumMod val="40000"/>
                    <a:lumOff val="60000"/>
                  </a:schemeClr>
                </a:solidFill>
              </a:rPr>
              <a:t>Attack</a:t>
            </a:r>
            <a:r>
              <a:rPr lang="en-US" altLang="zh-CN" sz="2000" dirty="0">
                <a:solidFill>
                  <a:schemeClr val="bg1"/>
                </a:solidFill>
              </a:rPr>
              <a:t> </a:t>
            </a:r>
            <a:r>
              <a:rPr lang="en-US" altLang="zh-CN" sz="2000" dirty="0">
                <a:solidFill>
                  <a:schemeClr val="accent5">
                    <a:lumMod val="40000"/>
                    <a:lumOff val="60000"/>
                  </a:schemeClr>
                </a:solidFill>
              </a:rPr>
              <a:t>to (10, 10) in screen </a:t>
            </a:r>
            <a:r>
              <a:rPr lang="en-US" altLang="zh-CN" sz="2000" dirty="0">
                <a:solidFill>
                  <a:schemeClr val="bg1"/>
                </a:solidFill>
              </a:rPr>
              <a:t>and </a:t>
            </a:r>
            <a:r>
              <a:rPr lang="en-US" altLang="zh-CN" sz="2000" dirty="0">
                <a:solidFill>
                  <a:srgbClr val="92D050"/>
                </a:solidFill>
              </a:rPr>
              <a:t>not queued</a:t>
            </a:r>
          </a:p>
          <a:p>
            <a:r>
              <a:rPr lang="en-US" altLang="zh-CN" sz="1600" dirty="0">
                <a:solidFill>
                  <a:schemeClr val="bg1"/>
                </a:solidFill>
              </a:rPr>
              <a:t>Sc2 allows queued operation (there is a FIFO queue for attack move)</a:t>
            </a:r>
          </a:p>
        </p:txBody>
      </p:sp>
      <p:sp>
        <p:nvSpPr>
          <p:cNvPr id="3" name="矩形 2">
            <a:extLst>
              <a:ext uri="{FF2B5EF4-FFF2-40B4-BE49-F238E27FC236}">
                <a16:creationId xmlns:a16="http://schemas.microsoft.com/office/drawing/2014/main" id="{01EB9840-2A05-44AE-808C-CE9AC0F1813C}"/>
              </a:ext>
            </a:extLst>
          </p:cNvPr>
          <p:cNvSpPr/>
          <p:nvPr/>
        </p:nvSpPr>
        <p:spPr>
          <a:xfrm>
            <a:off x="491618" y="3419714"/>
            <a:ext cx="6833414" cy="3447098"/>
          </a:xfrm>
          <a:prstGeom prst="rect">
            <a:avLst/>
          </a:prstGeom>
        </p:spPr>
        <p:txBody>
          <a:bodyPr wrap="square">
            <a:spAutoFit/>
          </a:bodyPr>
          <a:lstStyle/>
          <a:p>
            <a:pPr marL="342900" indent="-342900">
              <a:buAutoNum type="arabicParenBoth"/>
            </a:pPr>
            <a:r>
              <a:rPr lang="en-US" altLang="zh-CN" sz="2000" dirty="0">
                <a:solidFill>
                  <a:schemeClr val="accent4">
                    <a:lumMod val="40000"/>
                    <a:lumOff val="60000"/>
                  </a:schemeClr>
                </a:solidFill>
              </a:rPr>
              <a:t>Promote</a:t>
            </a:r>
          </a:p>
          <a:p>
            <a:r>
              <a:rPr lang="en-US" altLang="zh-CN" b="1" dirty="0">
                <a:solidFill>
                  <a:schemeClr val="bg1"/>
                </a:solidFill>
              </a:rPr>
              <a:t>Intuition: </a:t>
            </a:r>
            <a:r>
              <a:rPr lang="en-US" altLang="zh-CN" dirty="0">
                <a:solidFill>
                  <a:schemeClr val="bg1"/>
                </a:solidFill>
              </a:rPr>
              <a:t>the importance of choosing all points are the same.</a:t>
            </a:r>
          </a:p>
          <a:p>
            <a:r>
              <a:rPr lang="en-US" altLang="zh-CN" b="1" dirty="0">
                <a:solidFill>
                  <a:schemeClr val="bg1"/>
                </a:solidFill>
              </a:rPr>
              <a:t>Details:</a:t>
            </a:r>
          </a:p>
          <a:p>
            <a:r>
              <a:rPr lang="en-US" altLang="zh-CN" dirty="0">
                <a:solidFill>
                  <a:schemeClr val="bg1"/>
                </a:solidFill>
              </a:rPr>
              <a:t>Network outputs a=[84x84] IVs for choosing a point to move camera, promote a[10, 10] since we’re going to compute Q-value of the operation w.r.t. to attack [10,10] on the screen</a:t>
            </a:r>
          </a:p>
          <a:p>
            <a:endParaRPr lang="en-US" altLang="zh-CN" dirty="0">
              <a:solidFill>
                <a:schemeClr val="bg1"/>
              </a:solidFill>
            </a:endParaRPr>
          </a:p>
          <a:p>
            <a:r>
              <a:rPr lang="en-US" altLang="zh-CN" dirty="0">
                <a:solidFill>
                  <a:schemeClr val="bg1"/>
                </a:solidFill>
              </a:rPr>
              <a:t>Similarly, we can pick whether to queued by promote operation.</a:t>
            </a: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sp>
        <p:nvSpPr>
          <p:cNvPr id="12" name="矩形 11">
            <a:extLst>
              <a:ext uri="{FF2B5EF4-FFF2-40B4-BE49-F238E27FC236}">
                <a16:creationId xmlns:a16="http://schemas.microsoft.com/office/drawing/2014/main" id="{93F1805F-9CD6-42AB-A8B3-1F43DCBEE9EF}"/>
              </a:ext>
            </a:extLst>
          </p:cNvPr>
          <p:cNvSpPr/>
          <p:nvPr/>
        </p:nvSpPr>
        <p:spPr>
          <a:xfrm>
            <a:off x="491618" y="2958587"/>
            <a:ext cx="6038062" cy="1569660"/>
          </a:xfrm>
          <a:prstGeom prst="rect">
            <a:avLst/>
          </a:prstGeom>
        </p:spPr>
        <p:txBody>
          <a:bodyPr wrap="square">
            <a:spAutoFit/>
          </a:bodyPr>
          <a:lstStyle/>
          <a:p>
            <a:r>
              <a:rPr lang="en-US" altLang="zh-CN" sz="2400" dirty="0">
                <a:solidFill>
                  <a:schemeClr val="accent4">
                    <a:lumMod val="60000"/>
                    <a:lumOff val="40000"/>
                  </a:schemeClr>
                </a:solidFill>
              </a:rPr>
              <a:t>Task1: find  IV of choose a point(to attack)</a:t>
            </a:r>
          </a:p>
          <a:p>
            <a:endParaRPr lang="en-US" altLang="zh-CN" sz="2400" dirty="0">
              <a:solidFill>
                <a:schemeClr val="bg1"/>
              </a:solidFill>
            </a:endParaRPr>
          </a:p>
          <a:p>
            <a:endParaRPr lang="en-US" altLang="zh-CN" sz="2400" dirty="0">
              <a:solidFill>
                <a:schemeClr val="bg1"/>
              </a:solidFill>
            </a:endParaRPr>
          </a:p>
          <a:p>
            <a:endParaRPr lang="en-US" altLang="zh-CN" sz="2400" dirty="0">
              <a:solidFill>
                <a:schemeClr val="bg1"/>
              </a:solidFill>
            </a:endParaRPr>
          </a:p>
        </p:txBody>
      </p:sp>
      <p:sp>
        <p:nvSpPr>
          <p:cNvPr id="15" name="标题 1">
            <a:extLst>
              <a:ext uri="{FF2B5EF4-FFF2-40B4-BE49-F238E27FC236}">
                <a16:creationId xmlns:a16="http://schemas.microsoft.com/office/drawing/2014/main" id="{38CEC469-8DCC-49F7-829F-4D5791BB1FEE}"/>
              </a:ext>
            </a:extLst>
          </p:cNvPr>
          <p:cNvSpPr>
            <a:spLocks noGrp="1"/>
          </p:cNvSpPr>
          <p:nvPr>
            <p:ph type="ctrTitle"/>
          </p:nvPr>
        </p:nvSpPr>
        <p:spPr>
          <a:xfrm>
            <a:off x="130128" y="426017"/>
            <a:ext cx="10874477"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Tree-leveled Q-value generating process</a:t>
            </a:r>
            <a:endParaRPr lang="zh-CN" altLang="en-US" dirty="0">
              <a:solidFill>
                <a:schemeClr val="accent3">
                  <a:lumMod val="20000"/>
                  <a:lumOff val="80000"/>
                </a:schemeClr>
              </a:solidFill>
              <a:latin typeface="Arial Narrow" panose="020B0606020202030204" pitchFamily="34" charset="0"/>
            </a:endParaRPr>
          </a:p>
        </p:txBody>
      </p:sp>
    </p:spTree>
    <p:extLst>
      <p:ext uri="{BB962C8B-B14F-4D97-AF65-F5344CB8AC3E}">
        <p14:creationId xmlns:p14="http://schemas.microsoft.com/office/powerpoint/2010/main" val="369479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28" name="矩形 27">
            <a:extLst>
              <a:ext uri="{FF2B5EF4-FFF2-40B4-BE49-F238E27FC236}">
                <a16:creationId xmlns:a16="http://schemas.microsoft.com/office/drawing/2014/main" id="{5C0C07ED-2746-4A63-AC79-1FBC475E4DDA}"/>
              </a:ext>
            </a:extLst>
          </p:cNvPr>
          <p:cNvSpPr/>
          <p:nvPr/>
        </p:nvSpPr>
        <p:spPr>
          <a:xfrm>
            <a:off x="491618" y="1274564"/>
            <a:ext cx="5112765" cy="1508105"/>
          </a:xfrm>
          <a:prstGeom prst="rect">
            <a:avLst/>
          </a:prstGeom>
        </p:spPr>
        <p:txBody>
          <a:bodyPr wrap="square">
            <a:spAutoFit/>
          </a:bodyPr>
          <a:lstStyle/>
          <a:p>
            <a:r>
              <a:rPr lang="en-US" altLang="zh-CN" sz="2000" dirty="0">
                <a:solidFill>
                  <a:schemeClr val="accent4">
                    <a:lumMod val="40000"/>
                    <a:lumOff val="60000"/>
                  </a:schemeClr>
                </a:solidFill>
              </a:rPr>
              <a:t>Example:</a:t>
            </a:r>
          </a:p>
          <a:p>
            <a:r>
              <a:rPr lang="en-US" altLang="zh-CN" sz="2000" dirty="0">
                <a:solidFill>
                  <a:schemeClr val="bg1"/>
                </a:solidFill>
              </a:rPr>
              <a:t>Compute Q-value of the operation</a:t>
            </a:r>
          </a:p>
          <a:p>
            <a:r>
              <a:rPr lang="en-US" altLang="zh-CN" sz="2000" dirty="0">
                <a:solidFill>
                  <a:schemeClr val="accent2">
                    <a:lumMod val="40000"/>
                    <a:lumOff val="60000"/>
                  </a:schemeClr>
                </a:solidFill>
              </a:rPr>
              <a:t>Attack</a:t>
            </a:r>
            <a:r>
              <a:rPr lang="en-US" altLang="zh-CN" sz="2000" dirty="0">
                <a:solidFill>
                  <a:schemeClr val="bg1"/>
                </a:solidFill>
              </a:rPr>
              <a:t> </a:t>
            </a:r>
            <a:r>
              <a:rPr lang="en-US" altLang="zh-CN" sz="2000" dirty="0">
                <a:solidFill>
                  <a:schemeClr val="accent5">
                    <a:lumMod val="40000"/>
                    <a:lumOff val="60000"/>
                  </a:schemeClr>
                </a:solidFill>
              </a:rPr>
              <a:t>to (10, 10) in screen </a:t>
            </a:r>
            <a:r>
              <a:rPr lang="en-US" altLang="zh-CN" sz="2000" dirty="0">
                <a:solidFill>
                  <a:schemeClr val="bg1"/>
                </a:solidFill>
              </a:rPr>
              <a:t>and </a:t>
            </a:r>
            <a:r>
              <a:rPr lang="en-US" altLang="zh-CN" sz="2000" dirty="0">
                <a:solidFill>
                  <a:srgbClr val="92D050"/>
                </a:solidFill>
              </a:rPr>
              <a:t>not queued</a:t>
            </a:r>
          </a:p>
          <a:p>
            <a:r>
              <a:rPr lang="en-US" altLang="zh-CN" sz="1600" dirty="0">
                <a:solidFill>
                  <a:schemeClr val="bg1"/>
                </a:solidFill>
              </a:rPr>
              <a:t>Sc2 allows queued operation (there is a FIFO queue for attack move)</a:t>
            </a:r>
          </a:p>
        </p:txBody>
      </p:sp>
      <p:sp>
        <p:nvSpPr>
          <p:cNvPr id="3" name="矩形 2">
            <a:extLst>
              <a:ext uri="{FF2B5EF4-FFF2-40B4-BE49-F238E27FC236}">
                <a16:creationId xmlns:a16="http://schemas.microsoft.com/office/drawing/2014/main" id="{01EB9840-2A05-44AE-808C-CE9AC0F1813C}"/>
              </a:ext>
            </a:extLst>
          </p:cNvPr>
          <p:cNvSpPr/>
          <p:nvPr/>
        </p:nvSpPr>
        <p:spPr>
          <a:xfrm>
            <a:off x="491618" y="3419715"/>
            <a:ext cx="7137376" cy="3170099"/>
          </a:xfrm>
          <a:prstGeom prst="rect">
            <a:avLst/>
          </a:prstGeom>
        </p:spPr>
        <p:txBody>
          <a:bodyPr wrap="square">
            <a:spAutoFit/>
          </a:bodyPr>
          <a:lstStyle/>
          <a:p>
            <a:r>
              <a:rPr lang="en-US" altLang="zh-CN" sz="2000" dirty="0">
                <a:solidFill>
                  <a:schemeClr val="accent4">
                    <a:lumMod val="40000"/>
                    <a:lumOff val="60000"/>
                  </a:schemeClr>
                </a:solidFill>
              </a:rPr>
              <a:t>(2) Promote</a:t>
            </a:r>
          </a:p>
          <a:p>
            <a:r>
              <a:rPr lang="en-US" altLang="zh-CN" b="1" dirty="0">
                <a:solidFill>
                  <a:schemeClr val="bg1"/>
                </a:solidFill>
              </a:rPr>
              <a:t>Intuition: </a:t>
            </a:r>
            <a:r>
              <a:rPr lang="en-US" altLang="zh-CN" dirty="0">
                <a:solidFill>
                  <a:schemeClr val="bg1"/>
                </a:solidFill>
              </a:rPr>
              <a:t>the importance of choosing a point are the same and whether to queue roughly contain similar level of semantics(w.r.t. whether to attack such a general idea)</a:t>
            </a:r>
          </a:p>
          <a:p>
            <a:r>
              <a:rPr lang="en-US" altLang="zh-CN" b="1" dirty="0">
                <a:solidFill>
                  <a:schemeClr val="bg1"/>
                </a:solidFill>
              </a:rPr>
              <a:t>Details:</a:t>
            </a:r>
          </a:p>
          <a:p>
            <a:r>
              <a:rPr lang="en-US" altLang="zh-CN" dirty="0">
                <a:solidFill>
                  <a:schemeClr val="bg1"/>
                </a:solidFill>
              </a:rPr>
              <a:t>Average IV of whether to queue and IV of picking a point</a:t>
            </a: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sp>
        <p:nvSpPr>
          <p:cNvPr id="12" name="矩形 11">
            <a:extLst>
              <a:ext uri="{FF2B5EF4-FFF2-40B4-BE49-F238E27FC236}">
                <a16:creationId xmlns:a16="http://schemas.microsoft.com/office/drawing/2014/main" id="{93F1805F-9CD6-42AB-A8B3-1F43DCBEE9EF}"/>
              </a:ext>
            </a:extLst>
          </p:cNvPr>
          <p:cNvSpPr/>
          <p:nvPr/>
        </p:nvSpPr>
        <p:spPr>
          <a:xfrm>
            <a:off x="491618" y="2913861"/>
            <a:ext cx="5034111" cy="461665"/>
          </a:xfrm>
          <a:prstGeom prst="rect">
            <a:avLst/>
          </a:prstGeom>
        </p:spPr>
        <p:txBody>
          <a:bodyPr wrap="square">
            <a:spAutoFit/>
          </a:bodyPr>
          <a:lstStyle/>
          <a:p>
            <a:r>
              <a:rPr lang="en-US" altLang="zh-CN" sz="2400" dirty="0">
                <a:solidFill>
                  <a:schemeClr val="accent4">
                    <a:lumMod val="60000"/>
                    <a:lumOff val="40000"/>
                  </a:schemeClr>
                </a:solidFill>
              </a:rPr>
              <a:t>Task2: find  IV the whole operation</a:t>
            </a:r>
          </a:p>
        </p:txBody>
      </p:sp>
      <p:sp>
        <p:nvSpPr>
          <p:cNvPr id="11" name="矩形 10">
            <a:extLst>
              <a:ext uri="{FF2B5EF4-FFF2-40B4-BE49-F238E27FC236}">
                <a16:creationId xmlns:a16="http://schemas.microsoft.com/office/drawing/2014/main" id="{1EEE121D-E126-49E4-8A4B-E1A36BCC8AF0}"/>
              </a:ext>
            </a:extLst>
          </p:cNvPr>
          <p:cNvSpPr/>
          <p:nvPr/>
        </p:nvSpPr>
        <p:spPr>
          <a:xfrm>
            <a:off x="8312420" y="2135588"/>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Attack</a:t>
            </a:r>
          </a:p>
          <a:p>
            <a:pPr algn="ctr"/>
            <a:r>
              <a:rPr lang="en-US" altLang="zh-CN" dirty="0"/>
              <a:t>Minimap</a:t>
            </a:r>
            <a:endParaRPr lang="zh-CN" altLang="en-US" dirty="0"/>
          </a:p>
        </p:txBody>
      </p:sp>
      <p:sp>
        <p:nvSpPr>
          <p:cNvPr id="15" name="矩形 14">
            <a:extLst>
              <a:ext uri="{FF2B5EF4-FFF2-40B4-BE49-F238E27FC236}">
                <a16:creationId xmlns:a16="http://schemas.microsoft.com/office/drawing/2014/main" id="{166E6133-8FB2-449E-B108-C703EA427D77}"/>
              </a:ext>
            </a:extLst>
          </p:cNvPr>
          <p:cNvSpPr/>
          <p:nvPr/>
        </p:nvSpPr>
        <p:spPr>
          <a:xfrm rot="5400000">
            <a:off x="10304120" y="4364743"/>
            <a:ext cx="1204454" cy="5485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queued?</a:t>
            </a:r>
            <a:endParaRPr lang="zh-CN" altLang="en-US" dirty="0"/>
          </a:p>
        </p:txBody>
      </p:sp>
      <p:pic>
        <p:nvPicPr>
          <p:cNvPr id="16" name="图片 15">
            <a:extLst>
              <a:ext uri="{FF2B5EF4-FFF2-40B4-BE49-F238E27FC236}">
                <a16:creationId xmlns:a16="http://schemas.microsoft.com/office/drawing/2014/main" id="{19CC00BC-B271-432C-88CA-0D09AB3BB022}"/>
              </a:ext>
            </a:extLst>
          </p:cNvPr>
          <p:cNvPicPr>
            <a:picLocks noChangeAspect="1"/>
          </p:cNvPicPr>
          <p:nvPr/>
        </p:nvPicPr>
        <p:blipFill>
          <a:blip r:embed="rId4"/>
          <a:stretch>
            <a:fillRect/>
          </a:stretch>
        </p:blipFill>
        <p:spPr>
          <a:xfrm>
            <a:off x="8914647" y="3886833"/>
            <a:ext cx="1486304" cy="1544062"/>
          </a:xfrm>
          <a:prstGeom prst="rect">
            <a:avLst/>
          </a:prstGeom>
        </p:spPr>
      </p:pic>
      <p:cxnSp>
        <p:nvCxnSpPr>
          <p:cNvPr id="18" name="直接连接符 17">
            <a:extLst>
              <a:ext uri="{FF2B5EF4-FFF2-40B4-BE49-F238E27FC236}">
                <a16:creationId xmlns:a16="http://schemas.microsoft.com/office/drawing/2014/main" id="{AF80E42D-8920-4E32-BF3A-94F24AD96341}"/>
              </a:ext>
            </a:extLst>
          </p:cNvPr>
          <p:cNvCxnSpPr>
            <a:cxnSpLocks/>
          </p:cNvCxnSpPr>
          <p:nvPr/>
        </p:nvCxnSpPr>
        <p:spPr>
          <a:xfrm flipH="1">
            <a:off x="9657799" y="3402092"/>
            <a:ext cx="265469" cy="450064"/>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接连接符 18">
            <a:extLst>
              <a:ext uri="{FF2B5EF4-FFF2-40B4-BE49-F238E27FC236}">
                <a16:creationId xmlns:a16="http://schemas.microsoft.com/office/drawing/2014/main" id="{38A24F87-F267-4AD9-9328-B12BB3106CD4}"/>
              </a:ext>
            </a:extLst>
          </p:cNvPr>
          <p:cNvCxnSpPr>
            <a:cxnSpLocks/>
            <a:endCxn id="15" idx="1"/>
          </p:cNvCxnSpPr>
          <p:nvPr/>
        </p:nvCxnSpPr>
        <p:spPr>
          <a:xfrm>
            <a:off x="10081375" y="3402092"/>
            <a:ext cx="824972" cy="634715"/>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E72D6D0-5421-4E20-B82A-94EAC4CDD19D}"/>
                  </a:ext>
                </a:extLst>
              </p:cNvPr>
              <p:cNvSpPr/>
              <p:nvPr/>
            </p:nvSpPr>
            <p:spPr>
              <a:xfrm>
                <a:off x="9744423" y="2921997"/>
                <a:ext cx="515797" cy="4976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𝑎𝑣𝑔</m:t>
                      </m:r>
                    </m:oMath>
                  </m:oMathPara>
                </a14:m>
                <a:endParaRPr lang="zh-CN" altLang="en-US" dirty="0"/>
              </a:p>
            </p:txBody>
          </p:sp>
        </mc:Choice>
        <mc:Fallback xmlns="">
          <p:sp>
            <p:nvSpPr>
              <p:cNvPr id="20" name="矩形 19">
                <a:extLst>
                  <a:ext uri="{FF2B5EF4-FFF2-40B4-BE49-F238E27FC236}">
                    <a16:creationId xmlns:a16="http://schemas.microsoft.com/office/drawing/2014/main" id="{AE72D6D0-5421-4E20-B82A-94EAC4CDD19D}"/>
                  </a:ext>
                </a:extLst>
              </p:cNvPr>
              <p:cNvSpPr>
                <a:spLocks noRot="1" noChangeAspect="1" noMove="1" noResize="1" noEditPoints="1" noAdjustHandles="1" noChangeArrowheads="1" noChangeShapeType="1" noTextEdit="1"/>
              </p:cNvSpPr>
              <p:nvPr/>
            </p:nvSpPr>
            <p:spPr>
              <a:xfrm>
                <a:off x="9744423" y="2921997"/>
                <a:ext cx="515797" cy="497643"/>
              </a:xfrm>
              <a:prstGeom prst="rect">
                <a:avLst/>
              </a:prstGeom>
              <a:blipFill>
                <a:blip r:embed="rId5"/>
                <a:stretch>
                  <a:fillRect l="-1058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1AB922D-4668-4B97-9040-337D1B7ED794}"/>
                  </a:ext>
                </a:extLst>
              </p:cNvPr>
              <p:cNvSpPr/>
              <p:nvPr/>
            </p:nvSpPr>
            <p:spPr>
              <a:xfrm>
                <a:off x="10604834" y="2160074"/>
                <a:ext cx="515797" cy="4976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𝑎𝑣𝑔</m:t>
                      </m:r>
                    </m:oMath>
                  </m:oMathPara>
                </a14:m>
                <a:endParaRPr lang="zh-CN" altLang="en-US" dirty="0"/>
              </a:p>
            </p:txBody>
          </p:sp>
        </mc:Choice>
        <mc:Fallback xmlns="">
          <p:sp>
            <p:nvSpPr>
              <p:cNvPr id="21" name="矩形 20">
                <a:extLst>
                  <a:ext uri="{FF2B5EF4-FFF2-40B4-BE49-F238E27FC236}">
                    <a16:creationId xmlns:a16="http://schemas.microsoft.com/office/drawing/2014/main" id="{61AB922D-4668-4B97-9040-337D1B7ED794}"/>
                  </a:ext>
                </a:extLst>
              </p:cNvPr>
              <p:cNvSpPr>
                <a:spLocks noRot="1" noChangeAspect="1" noMove="1" noResize="1" noEditPoints="1" noAdjustHandles="1" noChangeArrowheads="1" noChangeShapeType="1" noTextEdit="1"/>
              </p:cNvSpPr>
              <p:nvPr/>
            </p:nvSpPr>
            <p:spPr>
              <a:xfrm>
                <a:off x="10604834" y="2160074"/>
                <a:ext cx="515797" cy="497643"/>
              </a:xfrm>
              <a:prstGeom prst="rect">
                <a:avLst/>
              </a:prstGeom>
              <a:blipFill>
                <a:blip r:embed="rId6"/>
                <a:stretch>
                  <a:fillRect l="-10714"/>
                </a:stretch>
              </a:blipFill>
              <a:ln>
                <a:noFill/>
              </a:ln>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1A211362-294D-46AB-8643-DF0F8603D7DB}"/>
              </a:ext>
            </a:extLst>
          </p:cNvPr>
          <p:cNvCxnSpPr>
            <a:cxnSpLocks/>
            <a:stCxn id="11" idx="3"/>
            <a:endCxn id="21" idx="1"/>
          </p:cNvCxnSpPr>
          <p:nvPr/>
        </p:nvCxnSpPr>
        <p:spPr>
          <a:xfrm flipV="1">
            <a:off x="9516874" y="2408896"/>
            <a:ext cx="1087960" cy="983"/>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直接连接符 23">
            <a:extLst>
              <a:ext uri="{FF2B5EF4-FFF2-40B4-BE49-F238E27FC236}">
                <a16:creationId xmlns:a16="http://schemas.microsoft.com/office/drawing/2014/main" id="{FF54A104-CF4A-4500-9F55-CFD6259E7A8C}"/>
              </a:ext>
            </a:extLst>
          </p:cNvPr>
          <p:cNvCxnSpPr>
            <a:cxnSpLocks/>
            <a:stCxn id="20" idx="3"/>
            <a:endCxn id="21" idx="1"/>
          </p:cNvCxnSpPr>
          <p:nvPr/>
        </p:nvCxnSpPr>
        <p:spPr>
          <a:xfrm flipV="1">
            <a:off x="10260220" y="2408896"/>
            <a:ext cx="344614" cy="761923"/>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直接连接符 28">
            <a:extLst>
              <a:ext uri="{FF2B5EF4-FFF2-40B4-BE49-F238E27FC236}">
                <a16:creationId xmlns:a16="http://schemas.microsoft.com/office/drawing/2014/main" id="{DD017C43-899E-4CDD-9027-1A241E5EE790}"/>
              </a:ext>
            </a:extLst>
          </p:cNvPr>
          <p:cNvCxnSpPr>
            <a:cxnSpLocks/>
            <a:stCxn id="21" idx="0"/>
          </p:cNvCxnSpPr>
          <p:nvPr/>
        </p:nvCxnSpPr>
        <p:spPr>
          <a:xfrm flipV="1">
            <a:off x="10862733" y="1882413"/>
            <a:ext cx="0" cy="277661"/>
          </a:xfrm>
          <a:prstGeom prst="line">
            <a:avLst/>
          </a:prstGeom>
        </p:spPr>
        <p:style>
          <a:lnRef idx="1">
            <a:schemeClr val="accent6"/>
          </a:lnRef>
          <a:fillRef idx="0">
            <a:schemeClr val="accent6"/>
          </a:fillRef>
          <a:effectRef idx="0">
            <a:schemeClr val="accent6"/>
          </a:effectRef>
          <a:fontRef idx="minor">
            <a:schemeClr val="tx1"/>
          </a:fontRef>
        </p:style>
      </p:cxnSp>
      <p:sp>
        <p:nvSpPr>
          <p:cNvPr id="31" name="矩形 30">
            <a:extLst>
              <a:ext uri="{FF2B5EF4-FFF2-40B4-BE49-F238E27FC236}">
                <a16:creationId xmlns:a16="http://schemas.microsoft.com/office/drawing/2014/main" id="{391DBEB8-9C1E-4D5B-A526-C81788F133C1}"/>
              </a:ext>
            </a:extLst>
          </p:cNvPr>
          <p:cNvSpPr/>
          <p:nvPr/>
        </p:nvSpPr>
        <p:spPr>
          <a:xfrm>
            <a:off x="10503854" y="1232254"/>
            <a:ext cx="717755" cy="6501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048EF03-4B90-4266-AB5D-EE6543069CC4}"/>
              </a:ext>
            </a:extLst>
          </p:cNvPr>
          <p:cNvSpPr/>
          <p:nvPr/>
        </p:nvSpPr>
        <p:spPr>
          <a:xfrm>
            <a:off x="9657799" y="2834306"/>
            <a:ext cx="743152" cy="724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标题 1">
            <a:extLst>
              <a:ext uri="{FF2B5EF4-FFF2-40B4-BE49-F238E27FC236}">
                <a16:creationId xmlns:a16="http://schemas.microsoft.com/office/drawing/2014/main" id="{31F06793-E116-4C2C-B397-B9F9F4785951}"/>
              </a:ext>
            </a:extLst>
          </p:cNvPr>
          <p:cNvSpPr>
            <a:spLocks noGrp="1"/>
          </p:cNvSpPr>
          <p:nvPr>
            <p:ph type="ctrTitle"/>
          </p:nvPr>
        </p:nvSpPr>
        <p:spPr>
          <a:xfrm>
            <a:off x="130128" y="426017"/>
            <a:ext cx="10874477"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Tree-leveled Q-value generating process</a:t>
            </a:r>
            <a:endParaRPr lang="zh-CN" altLang="en-US" dirty="0">
              <a:solidFill>
                <a:schemeClr val="accent3">
                  <a:lumMod val="20000"/>
                  <a:lumOff val="80000"/>
                </a:schemeClr>
              </a:solidFill>
              <a:latin typeface="Arial Narrow" panose="020B0606020202030204" pitchFamily="34" charset="0"/>
            </a:endParaRPr>
          </a:p>
        </p:txBody>
      </p:sp>
    </p:spTree>
    <p:extLst>
      <p:ext uri="{BB962C8B-B14F-4D97-AF65-F5344CB8AC3E}">
        <p14:creationId xmlns:p14="http://schemas.microsoft.com/office/powerpoint/2010/main" val="3939286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28" name="矩形 27">
            <a:extLst>
              <a:ext uri="{FF2B5EF4-FFF2-40B4-BE49-F238E27FC236}">
                <a16:creationId xmlns:a16="http://schemas.microsoft.com/office/drawing/2014/main" id="{5C0C07ED-2746-4A63-AC79-1FBC475E4DDA}"/>
              </a:ext>
            </a:extLst>
          </p:cNvPr>
          <p:cNvSpPr/>
          <p:nvPr/>
        </p:nvSpPr>
        <p:spPr>
          <a:xfrm>
            <a:off x="491618" y="1274564"/>
            <a:ext cx="5112765" cy="1508105"/>
          </a:xfrm>
          <a:prstGeom prst="rect">
            <a:avLst/>
          </a:prstGeom>
        </p:spPr>
        <p:txBody>
          <a:bodyPr wrap="square">
            <a:spAutoFit/>
          </a:bodyPr>
          <a:lstStyle/>
          <a:p>
            <a:r>
              <a:rPr lang="en-US" altLang="zh-CN" sz="2000" dirty="0">
                <a:solidFill>
                  <a:schemeClr val="accent4">
                    <a:lumMod val="40000"/>
                    <a:lumOff val="60000"/>
                  </a:schemeClr>
                </a:solidFill>
              </a:rPr>
              <a:t>Example:</a:t>
            </a:r>
          </a:p>
          <a:p>
            <a:r>
              <a:rPr lang="en-US" altLang="zh-CN" sz="2000" dirty="0">
                <a:solidFill>
                  <a:schemeClr val="bg1"/>
                </a:solidFill>
              </a:rPr>
              <a:t>Compute Q-value of the operation</a:t>
            </a:r>
          </a:p>
          <a:p>
            <a:r>
              <a:rPr lang="en-US" altLang="zh-CN" sz="2000" dirty="0">
                <a:solidFill>
                  <a:schemeClr val="accent2">
                    <a:lumMod val="40000"/>
                    <a:lumOff val="60000"/>
                  </a:schemeClr>
                </a:solidFill>
              </a:rPr>
              <a:t>Attack</a:t>
            </a:r>
            <a:r>
              <a:rPr lang="en-US" altLang="zh-CN" sz="2000" dirty="0">
                <a:solidFill>
                  <a:schemeClr val="bg1"/>
                </a:solidFill>
              </a:rPr>
              <a:t> </a:t>
            </a:r>
            <a:r>
              <a:rPr lang="en-US" altLang="zh-CN" sz="2000" dirty="0">
                <a:solidFill>
                  <a:schemeClr val="accent5">
                    <a:lumMod val="40000"/>
                    <a:lumOff val="60000"/>
                  </a:schemeClr>
                </a:solidFill>
              </a:rPr>
              <a:t>to (10, 10) in screen </a:t>
            </a:r>
            <a:r>
              <a:rPr lang="en-US" altLang="zh-CN" sz="2000" dirty="0">
                <a:solidFill>
                  <a:schemeClr val="bg1"/>
                </a:solidFill>
              </a:rPr>
              <a:t>and </a:t>
            </a:r>
            <a:r>
              <a:rPr lang="en-US" altLang="zh-CN" sz="2000" dirty="0">
                <a:solidFill>
                  <a:srgbClr val="92D050"/>
                </a:solidFill>
              </a:rPr>
              <a:t>not queued</a:t>
            </a:r>
          </a:p>
          <a:p>
            <a:r>
              <a:rPr lang="en-US" altLang="zh-CN" sz="1600" dirty="0">
                <a:solidFill>
                  <a:schemeClr val="bg1"/>
                </a:solidFill>
              </a:rPr>
              <a:t>Sc2 allows queued operation (there is a FIFO queue for attack move)</a:t>
            </a:r>
          </a:p>
        </p:txBody>
      </p:sp>
      <p:sp>
        <p:nvSpPr>
          <p:cNvPr id="3" name="矩形 2">
            <a:extLst>
              <a:ext uri="{FF2B5EF4-FFF2-40B4-BE49-F238E27FC236}">
                <a16:creationId xmlns:a16="http://schemas.microsoft.com/office/drawing/2014/main" id="{01EB9840-2A05-44AE-808C-CE9AC0F1813C}"/>
              </a:ext>
            </a:extLst>
          </p:cNvPr>
          <p:cNvSpPr/>
          <p:nvPr/>
        </p:nvSpPr>
        <p:spPr>
          <a:xfrm>
            <a:off x="491618" y="3419715"/>
            <a:ext cx="7137376" cy="4278094"/>
          </a:xfrm>
          <a:prstGeom prst="rect">
            <a:avLst/>
          </a:prstGeom>
        </p:spPr>
        <p:txBody>
          <a:bodyPr wrap="square">
            <a:spAutoFit/>
          </a:bodyPr>
          <a:lstStyle/>
          <a:p>
            <a:r>
              <a:rPr lang="en-US" altLang="zh-CN" sz="2000" dirty="0">
                <a:solidFill>
                  <a:schemeClr val="accent4">
                    <a:lumMod val="40000"/>
                    <a:lumOff val="60000"/>
                  </a:schemeClr>
                </a:solidFill>
              </a:rPr>
              <a:t>(3) Promote and average</a:t>
            </a:r>
          </a:p>
          <a:p>
            <a:r>
              <a:rPr lang="en-US" altLang="zh-CN" b="1" dirty="0">
                <a:solidFill>
                  <a:schemeClr val="bg1"/>
                </a:solidFill>
              </a:rPr>
              <a:t>Intuition: </a:t>
            </a:r>
            <a:r>
              <a:rPr lang="en-US" altLang="zh-CN" dirty="0">
                <a:solidFill>
                  <a:schemeClr val="bg1"/>
                </a:solidFill>
              </a:rPr>
              <a:t>details(picking a point, whether to queue) and general ideas(whether to attack) shares the same importance. Promote IV of the set of details (gained by average) and to take average with higher level. Their relationship in three is parent and children</a:t>
            </a:r>
          </a:p>
          <a:p>
            <a:r>
              <a:rPr lang="en-US" altLang="zh-CN" b="1" dirty="0">
                <a:solidFill>
                  <a:schemeClr val="bg1"/>
                </a:solidFill>
              </a:rPr>
              <a:t>Details:</a:t>
            </a:r>
          </a:p>
          <a:p>
            <a:r>
              <a:rPr lang="en-US" altLang="zh-CN" dirty="0">
                <a:solidFill>
                  <a:schemeClr val="bg1"/>
                </a:solidFill>
              </a:rPr>
              <a:t>Average IV of whether to attack minimap with the average of picking a point and whether to queue. Set it as the IV of attack minimap. Now we are at top of the semantic level in tree(except the dummy root). It is the Q-value!</a:t>
            </a: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sp>
        <p:nvSpPr>
          <p:cNvPr id="12" name="矩形 11">
            <a:extLst>
              <a:ext uri="{FF2B5EF4-FFF2-40B4-BE49-F238E27FC236}">
                <a16:creationId xmlns:a16="http://schemas.microsoft.com/office/drawing/2014/main" id="{93F1805F-9CD6-42AB-A8B3-1F43DCBEE9EF}"/>
              </a:ext>
            </a:extLst>
          </p:cNvPr>
          <p:cNvSpPr/>
          <p:nvPr/>
        </p:nvSpPr>
        <p:spPr>
          <a:xfrm>
            <a:off x="491618" y="2913861"/>
            <a:ext cx="5034111" cy="461665"/>
          </a:xfrm>
          <a:prstGeom prst="rect">
            <a:avLst/>
          </a:prstGeom>
        </p:spPr>
        <p:txBody>
          <a:bodyPr wrap="square">
            <a:spAutoFit/>
          </a:bodyPr>
          <a:lstStyle/>
          <a:p>
            <a:r>
              <a:rPr lang="en-US" altLang="zh-CN" sz="2400" dirty="0">
                <a:solidFill>
                  <a:schemeClr val="accent4">
                    <a:lumMod val="60000"/>
                    <a:lumOff val="40000"/>
                  </a:schemeClr>
                </a:solidFill>
              </a:rPr>
              <a:t>Task2: find  IV the whole operation</a:t>
            </a:r>
          </a:p>
        </p:txBody>
      </p:sp>
      <p:sp>
        <p:nvSpPr>
          <p:cNvPr id="11" name="矩形 10">
            <a:extLst>
              <a:ext uri="{FF2B5EF4-FFF2-40B4-BE49-F238E27FC236}">
                <a16:creationId xmlns:a16="http://schemas.microsoft.com/office/drawing/2014/main" id="{1EEE121D-E126-49E4-8A4B-E1A36BCC8AF0}"/>
              </a:ext>
            </a:extLst>
          </p:cNvPr>
          <p:cNvSpPr/>
          <p:nvPr/>
        </p:nvSpPr>
        <p:spPr>
          <a:xfrm>
            <a:off x="8312420" y="2135588"/>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Attack</a:t>
            </a:r>
          </a:p>
          <a:p>
            <a:pPr algn="ctr"/>
            <a:r>
              <a:rPr lang="en-US" altLang="zh-CN" dirty="0"/>
              <a:t>Minimap</a:t>
            </a:r>
            <a:endParaRPr lang="zh-CN" altLang="en-US" dirty="0"/>
          </a:p>
        </p:txBody>
      </p:sp>
      <p:sp>
        <p:nvSpPr>
          <p:cNvPr id="15" name="矩形 14">
            <a:extLst>
              <a:ext uri="{FF2B5EF4-FFF2-40B4-BE49-F238E27FC236}">
                <a16:creationId xmlns:a16="http://schemas.microsoft.com/office/drawing/2014/main" id="{166E6133-8FB2-449E-B108-C703EA427D77}"/>
              </a:ext>
            </a:extLst>
          </p:cNvPr>
          <p:cNvSpPr/>
          <p:nvPr/>
        </p:nvSpPr>
        <p:spPr>
          <a:xfrm rot="5400000">
            <a:off x="10304120" y="4364743"/>
            <a:ext cx="1204454" cy="5485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queued?</a:t>
            </a:r>
            <a:endParaRPr lang="zh-CN" altLang="en-US" dirty="0"/>
          </a:p>
        </p:txBody>
      </p:sp>
      <p:pic>
        <p:nvPicPr>
          <p:cNvPr id="16" name="图片 15">
            <a:extLst>
              <a:ext uri="{FF2B5EF4-FFF2-40B4-BE49-F238E27FC236}">
                <a16:creationId xmlns:a16="http://schemas.microsoft.com/office/drawing/2014/main" id="{19CC00BC-B271-432C-88CA-0D09AB3BB022}"/>
              </a:ext>
            </a:extLst>
          </p:cNvPr>
          <p:cNvPicPr>
            <a:picLocks noChangeAspect="1"/>
          </p:cNvPicPr>
          <p:nvPr/>
        </p:nvPicPr>
        <p:blipFill>
          <a:blip r:embed="rId4"/>
          <a:stretch>
            <a:fillRect/>
          </a:stretch>
        </p:blipFill>
        <p:spPr>
          <a:xfrm>
            <a:off x="8914647" y="3886833"/>
            <a:ext cx="1486304" cy="1544062"/>
          </a:xfrm>
          <a:prstGeom prst="rect">
            <a:avLst/>
          </a:prstGeom>
        </p:spPr>
      </p:pic>
      <p:cxnSp>
        <p:nvCxnSpPr>
          <p:cNvPr id="18" name="直接连接符 17">
            <a:extLst>
              <a:ext uri="{FF2B5EF4-FFF2-40B4-BE49-F238E27FC236}">
                <a16:creationId xmlns:a16="http://schemas.microsoft.com/office/drawing/2014/main" id="{AF80E42D-8920-4E32-BF3A-94F24AD96341}"/>
              </a:ext>
            </a:extLst>
          </p:cNvPr>
          <p:cNvCxnSpPr>
            <a:cxnSpLocks/>
          </p:cNvCxnSpPr>
          <p:nvPr/>
        </p:nvCxnSpPr>
        <p:spPr>
          <a:xfrm flipH="1">
            <a:off x="9657799" y="3402092"/>
            <a:ext cx="265469" cy="450064"/>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接连接符 18">
            <a:extLst>
              <a:ext uri="{FF2B5EF4-FFF2-40B4-BE49-F238E27FC236}">
                <a16:creationId xmlns:a16="http://schemas.microsoft.com/office/drawing/2014/main" id="{38A24F87-F267-4AD9-9328-B12BB3106CD4}"/>
              </a:ext>
            </a:extLst>
          </p:cNvPr>
          <p:cNvCxnSpPr>
            <a:cxnSpLocks/>
            <a:endCxn id="15" idx="1"/>
          </p:cNvCxnSpPr>
          <p:nvPr/>
        </p:nvCxnSpPr>
        <p:spPr>
          <a:xfrm>
            <a:off x="10081375" y="3402092"/>
            <a:ext cx="824972" cy="634715"/>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E72D6D0-5421-4E20-B82A-94EAC4CDD19D}"/>
                  </a:ext>
                </a:extLst>
              </p:cNvPr>
              <p:cNvSpPr/>
              <p:nvPr/>
            </p:nvSpPr>
            <p:spPr>
              <a:xfrm>
                <a:off x="9744423" y="2921997"/>
                <a:ext cx="515797" cy="4976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𝑎𝑣𝑔</m:t>
                      </m:r>
                    </m:oMath>
                  </m:oMathPara>
                </a14:m>
                <a:endParaRPr lang="zh-CN" altLang="en-US" dirty="0"/>
              </a:p>
            </p:txBody>
          </p:sp>
        </mc:Choice>
        <mc:Fallback xmlns="">
          <p:sp>
            <p:nvSpPr>
              <p:cNvPr id="20" name="矩形 19">
                <a:extLst>
                  <a:ext uri="{FF2B5EF4-FFF2-40B4-BE49-F238E27FC236}">
                    <a16:creationId xmlns:a16="http://schemas.microsoft.com/office/drawing/2014/main" id="{AE72D6D0-5421-4E20-B82A-94EAC4CDD19D}"/>
                  </a:ext>
                </a:extLst>
              </p:cNvPr>
              <p:cNvSpPr>
                <a:spLocks noRot="1" noChangeAspect="1" noMove="1" noResize="1" noEditPoints="1" noAdjustHandles="1" noChangeArrowheads="1" noChangeShapeType="1" noTextEdit="1"/>
              </p:cNvSpPr>
              <p:nvPr/>
            </p:nvSpPr>
            <p:spPr>
              <a:xfrm>
                <a:off x="9744423" y="2921997"/>
                <a:ext cx="515797" cy="497643"/>
              </a:xfrm>
              <a:prstGeom prst="rect">
                <a:avLst/>
              </a:prstGeom>
              <a:blipFill>
                <a:blip r:embed="rId5"/>
                <a:stretch>
                  <a:fillRect l="-1058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1AB922D-4668-4B97-9040-337D1B7ED794}"/>
                  </a:ext>
                </a:extLst>
              </p:cNvPr>
              <p:cNvSpPr/>
              <p:nvPr/>
            </p:nvSpPr>
            <p:spPr>
              <a:xfrm>
                <a:off x="10604834" y="2160074"/>
                <a:ext cx="515797" cy="49764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𝑎𝑣𝑔</m:t>
                      </m:r>
                    </m:oMath>
                  </m:oMathPara>
                </a14:m>
                <a:endParaRPr lang="zh-CN" altLang="en-US" dirty="0"/>
              </a:p>
            </p:txBody>
          </p:sp>
        </mc:Choice>
        <mc:Fallback xmlns="">
          <p:sp>
            <p:nvSpPr>
              <p:cNvPr id="21" name="矩形 20">
                <a:extLst>
                  <a:ext uri="{FF2B5EF4-FFF2-40B4-BE49-F238E27FC236}">
                    <a16:creationId xmlns:a16="http://schemas.microsoft.com/office/drawing/2014/main" id="{61AB922D-4668-4B97-9040-337D1B7ED794}"/>
                  </a:ext>
                </a:extLst>
              </p:cNvPr>
              <p:cNvSpPr>
                <a:spLocks noRot="1" noChangeAspect="1" noMove="1" noResize="1" noEditPoints="1" noAdjustHandles="1" noChangeArrowheads="1" noChangeShapeType="1" noTextEdit="1"/>
              </p:cNvSpPr>
              <p:nvPr/>
            </p:nvSpPr>
            <p:spPr>
              <a:xfrm>
                <a:off x="10604834" y="2160074"/>
                <a:ext cx="515797" cy="497643"/>
              </a:xfrm>
              <a:prstGeom prst="rect">
                <a:avLst/>
              </a:prstGeom>
              <a:blipFill>
                <a:blip r:embed="rId6"/>
                <a:stretch>
                  <a:fillRect l="-10714"/>
                </a:stretch>
              </a:blipFill>
              <a:ln>
                <a:noFill/>
              </a:ln>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1A211362-294D-46AB-8643-DF0F8603D7DB}"/>
              </a:ext>
            </a:extLst>
          </p:cNvPr>
          <p:cNvCxnSpPr>
            <a:cxnSpLocks/>
            <a:stCxn id="11" idx="3"/>
            <a:endCxn id="21" idx="1"/>
          </p:cNvCxnSpPr>
          <p:nvPr/>
        </p:nvCxnSpPr>
        <p:spPr>
          <a:xfrm flipV="1">
            <a:off x="9516874" y="2408896"/>
            <a:ext cx="1087960" cy="983"/>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直接连接符 23">
            <a:extLst>
              <a:ext uri="{FF2B5EF4-FFF2-40B4-BE49-F238E27FC236}">
                <a16:creationId xmlns:a16="http://schemas.microsoft.com/office/drawing/2014/main" id="{FF54A104-CF4A-4500-9F55-CFD6259E7A8C}"/>
              </a:ext>
            </a:extLst>
          </p:cNvPr>
          <p:cNvCxnSpPr>
            <a:cxnSpLocks/>
            <a:stCxn id="20" idx="3"/>
            <a:endCxn id="21" idx="1"/>
          </p:cNvCxnSpPr>
          <p:nvPr/>
        </p:nvCxnSpPr>
        <p:spPr>
          <a:xfrm flipV="1">
            <a:off x="10260220" y="2408896"/>
            <a:ext cx="344614" cy="761923"/>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直接连接符 28">
            <a:extLst>
              <a:ext uri="{FF2B5EF4-FFF2-40B4-BE49-F238E27FC236}">
                <a16:creationId xmlns:a16="http://schemas.microsoft.com/office/drawing/2014/main" id="{DD017C43-899E-4CDD-9027-1A241E5EE790}"/>
              </a:ext>
            </a:extLst>
          </p:cNvPr>
          <p:cNvCxnSpPr>
            <a:cxnSpLocks/>
            <a:stCxn id="21" idx="0"/>
          </p:cNvCxnSpPr>
          <p:nvPr/>
        </p:nvCxnSpPr>
        <p:spPr>
          <a:xfrm flipV="1">
            <a:off x="10862733" y="1882413"/>
            <a:ext cx="0" cy="277661"/>
          </a:xfrm>
          <a:prstGeom prst="line">
            <a:avLst/>
          </a:prstGeom>
        </p:spPr>
        <p:style>
          <a:lnRef idx="1">
            <a:schemeClr val="accent6"/>
          </a:lnRef>
          <a:fillRef idx="0">
            <a:schemeClr val="accent6"/>
          </a:fillRef>
          <a:effectRef idx="0">
            <a:schemeClr val="accent6"/>
          </a:effectRef>
          <a:fontRef idx="minor">
            <a:schemeClr val="tx1"/>
          </a:fontRef>
        </p:style>
      </p:cxnSp>
      <p:sp>
        <p:nvSpPr>
          <p:cNvPr id="31" name="矩形 30">
            <a:extLst>
              <a:ext uri="{FF2B5EF4-FFF2-40B4-BE49-F238E27FC236}">
                <a16:creationId xmlns:a16="http://schemas.microsoft.com/office/drawing/2014/main" id="{391DBEB8-9C1E-4D5B-A526-C81788F133C1}"/>
              </a:ext>
            </a:extLst>
          </p:cNvPr>
          <p:cNvSpPr/>
          <p:nvPr/>
        </p:nvSpPr>
        <p:spPr>
          <a:xfrm>
            <a:off x="10503854" y="1232254"/>
            <a:ext cx="717755" cy="6501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048EF03-4B90-4266-AB5D-EE6543069CC4}"/>
              </a:ext>
            </a:extLst>
          </p:cNvPr>
          <p:cNvSpPr/>
          <p:nvPr/>
        </p:nvSpPr>
        <p:spPr>
          <a:xfrm>
            <a:off x="10503854" y="2058330"/>
            <a:ext cx="743152" cy="724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标题 1">
            <a:extLst>
              <a:ext uri="{FF2B5EF4-FFF2-40B4-BE49-F238E27FC236}">
                <a16:creationId xmlns:a16="http://schemas.microsoft.com/office/drawing/2014/main" id="{31F06793-E116-4C2C-B397-B9F9F4785951}"/>
              </a:ext>
            </a:extLst>
          </p:cNvPr>
          <p:cNvSpPr>
            <a:spLocks noGrp="1"/>
          </p:cNvSpPr>
          <p:nvPr>
            <p:ph type="ctrTitle"/>
          </p:nvPr>
        </p:nvSpPr>
        <p:spPr>
          <a:xfrm>
            <a:off x="130128" y="426017"/>
            <a:ext cx="10874477"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Tree-leveled Q-value generating process</a:t>
            </a:r>
            <a:endParaRPr lang="zh-CN" altLang="en-US" dirty="0">
              <a:solidFill>
                <a:schemeClr val="accent3">
                  <a:lumMod val="20000"/>
                  <a:lumOff val="80000"/>
                </a:schemeClr>
              </a:solidFill>
              <a:latin typeface="Arial Narrow" panose="020B0606020202030204" pitchFamily="34" charset="0"/>
            </a:endParaRPr>
          </a:p>
        </p:txBody>
      </p:sp>
    </p:spTree>
    <p:extLst>
      <p:ext uri="{BB962C8B-B14F-4D97-AF65-F5344CB8AC3E}">
        <p14:creationId xmlns:p14="http://schemas.microsoft.com/office/powerpoint/2010/main" val="156253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8878"/>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28" name="矩形 27">
            <a:extLst>
              <a:ext uri="{FF2B5EF4-FFF2-40B4-BE49-F238E27FC236}">
                <a16:creationId xmlns:a16="http://schemas.microsoft.com/office/drawing/2014/main" id="{5C0C07ED-2746-4A63-AC79-1FBC475E4DDA}"/>
              </a:ext>
            </a:extLst>
          </p:cNvPr>
          <p:cNvSpPr/>
          <p:nvPr/>
        </p:nvSpPr>
        <p:spPr>
          <a:xfrm>
            <a:off x="491618" y="1274564"/>
            <a:ext cx="5112765" cy="1508105"/>
          </a:xfrm>
          <a:prstGeom prst="rect">
            <a:avLst/>
          </a:prstGeom>
        </p:spPr>
        <p:txBody>
          <a:bodyPr wrap="square">
            <a:spAutoFit/>
          </a:bodyPr>
          <a:lstStyle/>
          <a:p>
            <a:r>
              <a:rPr lang="en-US" altLang="zh-CN" sz="2000" dirty="0">
                <a:solidFill>
                  <a:schemeClr val="accent4">
                    <a:lumMod val="40000"/>
                    <a:lumOff val="60000"/>
                  </a:schemeClr>
                </a:solidFill>
              </a:rPr>
              <a:t>Example:</a:t>
            </a:r>
          </a:p>
          <a:p>
            <a:r>
              <a:rPr lang="en-US" altLang="zh-CN" sz="2000" dirty="0">
                <a:solidFill>
                  <a:schemeClr val="bg1"/>
                </a:solidFill>
              </a:rPr>
              <a:t>Compute Q-value of the operation</a:t>
            </a:r>
          </a:p>
          <a:p>
            <a:r>
              <a:rPr lang="en-US" altLang="zh-CN" sz="2000" dirty="0">
                <a:solidFill>
                  <a:schemeClr val="accent2">
                    <a:lumMod val="40000"/>
                    <a:lumOff val="60000"/>
                  </a:schemeClr>
                </a:solidFill>
              </a:rPr>
              <a:t>Attack</a:t>
            </a:r>
            <a:r>
              <a:rPr lang="en-US" altLang="zh-CN" sz="2000" dirty="0">
                <a:solidFill>
                  <a:schemeClr val="bg1"/>
                </a:solidFill>
              </a:rPr>
              <a:t> </a:t>
            </a:r>
            <a:r>
              <a:rPr lang="en-US" altLang="zh-CN" sz="2000" dirty="0">
                <a:solidFill>
                  <a:schemeClr val="accent5">
                    <a:lumMod val="40000"/>
                    <a:lumOff val="60000"/>
                  </a:schemeClr>
                </a:solidFill>
              </a:rPr>
              <a:t>to (10, 10) in screen </a:t>
            </a:r>
            <a:r>
              <a:rPr lang="en-US" altLang="zh-CN" sz="2000" dirty="0">
                <a:solidFill>
                  <a:schemeClr val="bg1"/>
                </a:solidFill>
              </a:rPr>
              <a:t>and </a:t>
            </a:r>
            <a:r>
              <a:rPr lang="en-US" altLang="zh-CN" sz="2000" dirty="0">
                <a:solidFill>
                  <a:srgbClr val="92D050"/>
                </a:solidFill>
              </a:rPr>
              <a:t>not queued</a:t>
            </a:r>
          </a:p>
          <a:p>
            <a:r>
              <a:rPr lang="en-US" altLang="zh-CN" sz="1600" dirty="0">
                <a:solidFill>
                  <a:schemeClr val="bg1"/>
                </a:solidFill>
              </a:rPr>
              <a:t>Sc2 allows queued operation (there is a FIFO queue for attack move)</a:t>
            </a:r>
          </a:p>
        </p:txBody>
      </p:sp>
      <p:sp>
        <p:nvSpPr>
          <p:cNvPr id="3" name="矩形 2">
            <a:extLst>
              <a:ext uri="{FF2B5EF4-FFF2-40B4-BE49-F238E27FC236}">
                <a16:creationId xmlns:a16="http://schemas.microsoft.com/office/drawing/2014/main" id="{01EB9840-2A05-44AE-808C-CE9AC0F1813C}"/>
              </a:ext>
            </a:extLst>
          </p:cNvPr>
          <p:cNvSpPr/>
          <p:nvPr/>
        </p:nvSpPr>
        <p:spPr>
          <a:xfrm>
            <a:off x="491618" y="3419715"/>
            <a:ext cx="7137376" cy="1477328"/>
          </a:xfrm>
          <a:prstGeom prst="rect">
            <a:avLst/>
          </a:prstGeom>
        </p:spPr>
        <p:txBody>
          <a:bodyPr wrap="square">
            <a:spAutoFit/>
          </a:bodyPr>
          <a:lstStyle/>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sp>
        <p:nvSpPr>
          <p:cNvPr id="12" name="矩形 11">
            <a:extLst>
              <a:ext uri="{FF2B5EF4-FFF2-40B4-BE49-F238E27FC236}">
                <a16:creationId xmlns:a16="http://schemas.microsoft.com/office/drawing/2014/main" id="{93F1805F-9CD6-42AB-A8B3-1F43DCBEE9EF}"/>
              </a:ext>
            </a:extLst>
          </p:cNvPr>
          <p:cNvSpPr/>
          <p:nvPr/>
        </p:nvSpPr>
        <p:spPr>
          <a:xfrm>
            <a:off x="491618" y="2913861"/>
            <a:ext cx="5034111" cy="461665"/>
          </a:xfrm>
          <a:prstGeom prst="rect">
            <a:avLst/>
          </a:prstGeom>
        </p:spPr>
        <p:txBody>
          <a:bodyPr wrap="square">
            <a:spAutoFit/>
          </a:bodyPr>
          <a:lstStyle/>
          <a:p>
            <a:r>
              <a:rPr lang="en-US" altLang="zh-CN" sz="2400" dirty="0">
                <a:solidFill>
                  <a:schemeClr val="accent4">
                    <a:lumMod val="60000"/>
                    <a:lumOff val="40000"/>
                  </a:schemeClr>
                </a:solidFill>
              </a:rPr>
              <a:t>Big formula</a:t>
            </a:r>
          </a:p>
        </p:txBody>
      </p:sp>
      <p:sp>
        <p:nvSpPr>
          <p:cNvPr id="11" name="矩形 10">
            <a:extLst>
              <a:ext uri="{FF2B5EF4-FFF2-40B4-BE49-F238E27FC236}">
                <a16:creationId xmlns:a16="http://schemas.microsoft.com/office/drawing/2014/main" id="{1EEE121D-E126-49E4-8A4B-E1A36BCC8AF0}"/>
              </a:ext>
            </a:extLst>
          </p:cNvPr>
          <p:cNvSpPr/>
          <p:nvPr/>
        </p:nvSpPr>
        <p:spPr>
          <a:xfrm>
            <a:off x="8312420" y="2135588"/>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Attack</a:t>
            </a:r>
          </a:p>
          <a:p>
            <a:pPr algn="ctr"/>
            <a:r>
              <a:rPr lang="en-US" altLang="zh-CN" dirty="0"/>
              <a:t>Minimap</a:t>
            </a:r>
            <a:endParaRPr lang="zh-CN" altLang="en-US" dirty="0"/>
          </a:p>
        </p:txBody>
      </p:sp>
      <p:sp>
        <p:nvSpPr>
          <p:cNvPr id="15" name="矩形 14">
            <a:extLst>
              <a:ext uri="{FF2B5EF4-FFF2-40B4-BE49-F238E27FC236}">
                <a16:creationId xmlns:a16="http://schemas.microsoft.com/office/drawing/2014/main" id="{166E6133-8FB2-449E-B108-C703EA427D77}"/>
              </a:ext>
            </a:extLst>
          </p:cNvPr>
          <p:cNvSpPr/>
          <p:nvPr/>
        </p:nvSpPr>
        <p:spPr>
          <a:xfrm rot="5400000">
            <a:off x="10304120" y="4364743"/>
            <a:ext cx="1204454" cy="5485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queued?</a:t>
            </a:r>
            <a:endParaRPr lang="zh-CN" altLang="en-US" dirty="0"/>
          </a:p>
        </p:txBody>
      </p:sp>
      <p:pic>
        <p:nvPicPr>
          <p:cNvPr id="16" name="图片 15">
            <a:extLst>
              <a:ext uri="{FF2B5EF4-FFF2-40B4-BE49-F238E27FC236}">
                <a16:creationId xmlns:a16="http://schemas.microsoft.com/office/drawing/2014/main" id="{19CC00BC-B271-432C-88CA-0D09AB3BB022}"/>
              </a:ext>
            </a:extLst>
          </p:cNvPr>
          <p:cNvPicPr>
            <a:picLocks noChangeAspect="1"/>
          </p:cNvPicPr>
          <p:nvPr/>
        </p:nvPicPr>
        <p:blipFill>
          <a:blip r:embed="rId4"/>
          <a:stretch>
            <a:fillRect/>
          </a:stretch>
        </p:blipFill>
        <p:spPr>
          <a:xfrm>
            <a:off x="8914647" y="3886833"/>
            <a:ext cx="1486304" cy="1544062"/>
          </a:xfrm>
          <a:prstGeom prst="rect">
            <a:avLst/>
          </a:prstGeom>
        </p:spPr>
      </p:pic>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E72D6D0-5421-4E20-B82A-94EAC4CDD19D}"/>
                  </a:ext>
                </a:extLst>
              </p:cNvPr>
              <p:cNvSpPr/>
              <p:nvPr/>
            </p:nvSpPr>
            <p:spPr>
              <a:xfrm>
                <a:off x="9744423" y="2921997"/>
                <a:ext cx="515797" cy="4976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𝑎𝑣𝑔</m:t>
                      </m:r>
                    </m:oMath>
                  </m:oMathPara>
                </a14:m>
                <a:endParaRPr lang="zh-CN" altLang="en-US" dirty="0"/>
              </a:p>
            </p:txBody>
          </p:sp>
        </mc:Choice>
        <mc:Fallback xmlns="">
          <p:sp>
            <p:nvSpPr>
              <p:cNvPr id="20" name="矩形 19">
                <a:extLst>
                  <a:ext uri="{FF2B5EF4-FFF2-40B4-BE49-F238E27FC236}">
                    <a16:creationId xmlns:a16="http://schemas.microsoft.com/office/drawing/2014/main" id="{AE72D6D0-5421-4E20-B82A-94EAC4CDD19D}"/>
                  </a:ext>
                </a:extLst>
              </p:cNvPr>
              <p:cNvSpPr>
                <a:spLocks noRot="1" noChangeAspect="1" noMove="1" noResize="1" noEditPoints="1" noAdjustHandles="1" noChangeArrowheads="1" noChangeShapeType="1" noTextEdit="1"/>
              </p:cNvSpPr>
              <p:nvPr/>
            </p:nvSpPr>
            <p:spPr>
              <a:xfrm>
                <a:off x="9744423" y="2921997"/>
                <a:ext cx="515797" cy="497643"/>
              </a:xfrm>
              <a:prstGeom prst="rect">
                <a:avLst/>
              </a:prstGeom>
              <a:blipFill>
                <a:blip r:embed="rId5"/>
                <a:stretch>
                  <a:fillRect l="-1058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1AB922D-4668-4B97-9040-337D1B7ED794}"/>
                  </a:ext>
                </a:extLst>
              </p:cNvPr>
              <p:cNvSpPr/>
              <p:nvPr/>
            </p:nvSpPr>
            <p:spPr>
              <a:xfrm>
                <a:off x="10604834" y="2160074"/>
                <a:ext cx="515797" cy="4976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𝑎𝑣𝑔</m:t>
                      </m:r>
                    </m:oMath>
                  </m:oMathPara>
                </a14:m>
                <a:endParaRPr lang="zh-CN" altLang="en-US" dirty="0"/>
              </a:p>
            </p:txBody>
          </p:sp>
        </mc:Choice>
        <mc:Fallback xmlns="">
          <p:sp>
            <p:nvSpPr>
              <p:cNvPr id="21" name="矩形 20">
                <a:extLst>
                  <a:ext uri="{FF2B5EF4-FFF2-40B4-BE49-F238E27FC236}">
                    <a16:creationId xmlns:a16="http://schemas.microsoft.com/office/drawing/2014/main" id="{61AB922D-4668-4B97-9040-337D1B7ED794}"/>
                  </a:ext>
                </a:extLst>
              </p:cNvPr>
              <p:cNvSpPr>
                <a:spLocks noRot="1" noChangeAspect="1" noMove="1" noResize="1" noEditPoints="1" noAdjustHandles="1" noChangeArrowheads="1" noChangeShapeType="1" noTextEdit="1"/>
              </p:cNvSpPr>
              <p:nvPr/>
            </p:nvSpPr>
            <p:spPr>
              <a:xfrm>
                <a:off x="10604834" y="2160074"/>
                <a:ext cx="515797" cy="497643"/>
              </a:xfrm>
              <a:prstGeom prst="rect">
                <a:avLst/>
              </a:prstGeom>
              <a:blipFill>
                <a:blip r:embed="rId6"/>
                <a:stretch>
                  <a:fillRect l="-10714"/>
                </a:stretch>
              </a:blipFill>
              <a:ln>
                <a:noFill/>
              </a:ln>
            </p:spPr>
            <p:txBody>
              <a:bodyPr/>
              <a:lstStyle/>
              <a:p>
                <a:r>
                  <a:rPr lang="zh-CN" altLang="en-US">
                    <a:noFill/>
                  </a:rPr>
                  <a:t> </a:t>
                </a:r>
              </a:p>
            </p:txBody>
          </p:sp>
        </mc:Fallback>
      </mc:AlternateContent>
      <p:sp>
        <p:nvSpPr>
          <p:cNvPr id="37" name="标题 1">
            <a:extLst>
              <a:ext uri="{FF2B5EF4-FFF2-40B4-BE49-F238E27FC236}">
                <a16:creationId xmlns:a16="http://schemas.microsoft.com/office/drawing/2014/main" id="{31F06793-E116-4C2C-B397-B9F9F4785951}"/>
              </a:ext>
            </a:extLst>
          </p:cNvPr>
          <p:cNvSpPr>
            <a:spLocks noGrp="1"/>
          </p:cNvSpPr>
          <p:nvPr>
            <p:ph type="ctrTitle"/>
          </p:nvPr>
        </p:nvSpPr>
        <p:spPr>
          <a:xfrm>
            <a:off x="130128" y="426017"/>
            <a:ext cx="10874477"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Tree-leveled Q-value generating process</a:t>
            </a:r>
            <a:endParaRPr lang="zh-CN" altLang="en-US" dirty="0">
              <a:solidFill>
                <a:schemeClr val="accent3">
                  <a:lumMod val="20000"/>
                  <a:lumOff val="80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7AD574E-04EE-4D08-BB3F-A0F31030EEEA}"/>
                  </a:ext>
                </a:extLst>
              </p:cNvPr>
              <p:cNvSpPr/>
              <p:nvPr/>
            </p:nvSpPr>
            <p:spPr>
              <a:xfrm>
                <a:off x="748282" y="4126308"/>
                <a:ext cx="5781364" cy="8074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solidFill>
                                <a:schemeClr val="bg1"/>
                              </a:solidFill>
                              <a:latin typeface="Cambria Math" panose="02040503050406030204" pitchFamily="18" charset="0"/>
                            </a:rPr>
                          </m:ctrlPr>
                        </m:fPr>
                        <m:num>
                          <m:d>
                            <m:dPr>
                              <m:ctrlPr>
                                <a:rPr lang="en-US" altLang="zh-CN" sz="2400" b="0" i="1" smtClean="0">
                                  <a:solidFill>
                                    <a:schemeClr val="bg1"/>
                                  </a:solidFill>
                                  <a:latin typeface="Cambria Math" panose="02040503050406030204" pitchFamily="18" charset="0"/>
                                </a:rPr>
                              </m:ctrlPr>
                            </m:dPr>
                            <m:e>
                              <m:r>
                                <a:rPr lang="en-US" altLang="zh-CN" sz="2400" b="0" i="1" smtClean="0">
                                  <a:solidFill>
                                    <a:schemeClr val="bg1"/>
                                  </a:solidFill>
                                  <a:latin typeface="Cambria Math" panose="02040503050406030204" pitchFamily="18" charset="0"/>
                                </a:rPr>
                                <m:t>𝐴</m:t>
                              </m:r>
                              <m:d>
                                <m:dPr>
                                  <m:begChr m:val="["/>
                                  <m:endChr m:val="]"/>
                                  <m:ctrlPr>
                                    <a:rPr lang="en-US" altLang="zh-CN" sz="2400" b="0" i="1" smtClean="0">
                                      <a:solidFill>
                                        <a:schemeClr val="bg1"/>
                                      </a:solidFill>
                                      <a:latin typeface="Cambria Math" panose="02040503050406030204" pitchFamily="18" charset="0"/>
                                    </a:rPr>
                                  </m:ctrlPr>
                                </m:dPr>
                                <m:e>
                                  <m:r>
                                    <a:rPr lang="en-US" altLang="zh-CN" sz="2400" b="0" i="1" smtClean="0">
                                      <a:solidFill>
                                        <a:schemeClr val="bg1"/>
                                      </a:solidFill>
                                      <a:latin typeface="Cambria Math" panose="02040503050406030204" pitchFamily="18" charset="0"/>
                                    </a:rPr>
                                    <m:t>10, 10</m:t>
                                  </m:r>
                                </m:e>
                              </m:d>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𝑞</m:t>
                              </m:r>
                              <m:d>
                                <m:dPr>
                                  <m:begChr m:val="["/>
                                  <m:endChr m:val="]"/>
                                  <m:ctrlPr>
                                    <a:rPr lang="en-US" altLang="zh-CN" sz="2400" b="0" i="1" smtClean="0">
                                      <a:solidFill>
                                        <a:schemeClr val="bg1"/>
                                      </a:solidFill>
                                      <a:latin typeface="Cambria Math" panose="02040503050406030204" pitchFamily="18" charset="0"/>
                                    </a:rPr>
                                  </m:ctrlPr>
                                </m:dPr>
                                <m:e>
                                  <m:r>
                                    <a:rPr lang="en-US" altLang="zh-CN" sz="2400" b="0" i="1" smtClean="0">
                                      <a:solidFill>
                                        <a:schemeClr val="bg1"/>
                                      </a:solidFill>
                                      <a:latin typeface="Cambria Math" panose="02040503050406030204" pitchFamily="18" charset="0"/>
                                    </a:rPr>
                                    <m:t>𝑓𝑎𝑙𝑠𝑒</m:t>
                                  </m:r>
                                </m:e>
                              </m:d>
                            </m:e>
                          </m:d>
                          <m:r>
                            <a:rPr lang="en-US" altLang="zh-CN" sz="2400" b="0" i="1" smtClean="0">
                              <a:solidFill>
                                <a:schemeClr val="bg1"/>
                              </a:solidFill>
                              <a:latin typeface="Cambria Math" panose="02040503050406030204" pitchFamily="18" charset="0"/>
                            </a:rPr>
                            <m:t>/2</m:t>
                          </m:r>
                          <m:r>
                            <a:rPr lang="en-US" altLang="zh-CN" sz="2400" b="0" i="0" smtClean="0">
                              <a:solidFill>
                                <a:schemeClr val="bg1"/>
                              </a:solidFill>
                              <a:latin typeface="Cambria Math" panose="02040503050406030204" pitchFamily="18" charset="0"/>
                            </a:rPr>
                            <m:t>+ </m:t>
                          </m:r>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𝐼𝑉</m:t>
                              </m:r>
                            </m:e>
                            <m:sub>
                              <m:r>
                                <a:rPr lang="en-US" altLang="zh-CN" sz="2400" b="0" i="1" smtClean="0">
                                  <a:solidFill>
                                    <a:schemeClr val="bg1"/>
                                  </a:solidFill>
                                  <a:latin typeface="Cambria Math" panose="02040503050406030204" pitchFamily="18" charset="0"/>
                                </a:rPr>
                                <m:t>𝑎𝑡𝑡𝑎𝑐𝑘</m:t>
                              </m:r>
                            </m:sub>
                          </m:sSub>
                        </m:num>
                        <m:den>
                          <m:r>
                            <a:rPr lang="en-US" altLang="zh-CN" sz="2400" b="0" i="1" smtClean="0">
                              <a:solidFill>
                                <a:schemeClr val="bg1"/>
                              </a:solidFill>
                              <a:latin typeface="Cambria Math" panose="02040503050406030204" pitchFamily="18" charset="0"/>
                            </a:rPr>
                            <m:t>2</m:t>
                          </m:r>
                        </m:den>
                      </m:f>
                    </m:oMath>
                  </m:oMathPara>
                </a14:m>
                <a:endParaRPr lang="en-US" altLang="zh-CN" sz="2400" dirty="0">
                  <a:solidFill>
                    <a:schemeClr val="bg1"/>
                  </a:solidFill>
                </a:endParaRPr>
              </a:p>
            </p:txBody>
          </p:sp>
        </mc:Choice>
        <mc:Fallback xmlns="">
          <p:sp>
            <p:nvSpPr>
              <p:cNvPr id="23" name="矩形 22">
                <a:extLst>
                  <a:ext uri="{FF2B5EF4-FFF2-40B4-BE49-F238E27FC236}">
                    <a16:creationId xmlns:a16="http://schemas.microsoft.com/office/drawing/2014/main" id="{F7AD574E-04EE-4D08-BB3F-A0F31030EEEA}"/>
                  </a:ext>
                </a:extLst>
              </p:cNvPr>
              <p:cNvSpPr>
                <a:spLocks noRot="1" noChangeAspect="1" noMove="1" noResize="1" noEditPoints="1" noAdjustHandles="1" noChangeArrowheads="1" noChangeShapeType="1" noTextEdit="1"/>
              </p:cNvSpPr>
              <p:nvPr/>
            </p:nvSpPr>
            <p:spPr>
              <a:xfrm>
                <a:off x="748282" y="4126308"/>
                <a:ext cx="5781364" cy="807465"/>
              </a:xfrm>
              <a:prstGeom prst="rect">
                <a:avLst/>
              </a:prstGeom>
              <a:blipFill>
                <a:blip r:embed="rId7"/>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5444F308-36D1-4FF7-BF77-D19FD993AFA2}"/>
              </a:ext>
            </a:extLst>
          </p:cNvPr>
          <p:cNvSpPr txBox="1"/>
          <p:nvPr/>
        </p:nvSpPr>
        <p:spPr>
          <a:xfrm>
            <a:off x="9126442" y="4678744"/>
            <a:ext cx="1274509"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A[84x84]</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7E5B2C9-0B3E-454F-9FB5-41066A6AB794}"/>
              </a:ext>
            </a:extLst>
          </p:cNvPr>
          <p:cNvSpPr txBox="1"/>
          <p:nvPr/>
        </p:nvSpPr>
        <p:spPr>
          <a:xfrm>
            <a:off x="10604834" y="5263116"/>
            <a:ext cx="1274509"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q[2]</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6" name="矩形 25">
            <a:extLst>
              <a:ext uri="{FF2B5EF4-FFF2-40B4-BE49-F238E27FC236}">
                <a16:creationId xmlns:a16="http://schemas.microsoft.com/office/drawing/2014/main" id="{DA5E5763-9EBF-4F90-9E64-2EBE3021B5F2}"/>
              </a:ext>
            </a:extLst>
          </p:cNvPr>
          <p:cNvSpPr/>
          <p:nvPr/>
        </p:nvSpPr>
        <p:spPr>
          <a:xfrm>
            <a:off x="7406976" y="3138863"/>
            <a:ext cx="670763" cy="248044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Network</a:t>
            </a:r>
            <a:endParaRPr lang="zh-CN" altLang="en-US" dirty="0"/>
          </a:p>
        </p:txBody>
      </p:sp>
      <p:sp>
        <p:nvSpPr>
          <p:cNvPr id="27" name="矩形 26">
            <a:extLst>
              <a:ext uri="{FF2B5EF4-FFF2-40B4-BE49-F238E27FC236}">
                <a16:creationId xmlns:a16="http://schemas.microsoft.com/office/drawing/2014/main" id="{3459F847-22D0-41C4-921C-A0B7C0B6566E}"/>
              </a:ext>
            </a:extLst>
          </p:cNvPr>
          <p:cNvSpPr/>
          <p:nvPr/>
        </p:nvSpPr>
        <p:spPr>
          <a:xfrm>
            <a:off x="7406975" y="2123722"/>
            <a:ext cx="670763" cy="56909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state</a:t>
            </a:r>
            <a:endParaRPr lang="zh-CN" altLang="en-US" dirty="0"/>
          </a:p>
        </p:txBody>
      </p:sp>
      <p:cxnSp>
        <p:nvCxnSpPr>
          <p:cNvPr id="5" name="直接箭头连接符 4">
            <a:extLst>
              <a:ext uri="{FF2B5EF4-FFF2-40B4-BE49-F238E27FC236}">
                <a16:creationId xmlns:a16="http://schemas.microsoft.com/office/drawing/2014/main" id="{6EF325A3-F05C-4C7A-8269-10C0D917044A}"/>
              </a:ext>
            </a:extLst>
          </p:cNvPr>
          <p:cNvCxnSpPr>
            <a:stCxn id="27" idx="2"/>
            <a:endCxn id="26" idx="0"/>
          </p:cNvCxnSpPr>
          <p:nvPr/>
        </p:nvCxnSpPr>
        <p:spPr>
          <a:xfrm>
            <a:off x="7742357" y="2692816"/>
            <a:ext cx="1" cy="44604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DFEEA590-8B24-43E2-9AA1-0D6823B5CD7E}"/>
              </a:ext>
            </a:extLst>
          </p:cNvPr>
          <p:cNvCxnSpPr>
            <a:cxnSpLocks/>
            <a:stCxn id="26" idx="3"/>
          </p:cNvCxnSpPr>
          <p:nvPr/>
        </p:nvCxnSpPr>
        <p:spPr>
          <a:xfrm flipV="1">
            <a:off x="8077739" y="2684169"/>
            <a:ext cx="692635" cy="1694918"/>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6DF635CC-9838-4E65-9B57-C89B6966409D}"/>
              </a:ext>
            </a:extLst>
          </p:cNvPr>
          <p:cNvCxnSpPr>
            <a:cxnSpLocks/>
          </p:cNvCxnSpPr>
          <p:nvPr/>
        </p:nvCxnSpPr>
        <p:spPr>
          <a:xfrm>
            <a:off x="8103822" y="4379087"/>
            <a:ext cx="810825" cy="29965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DAA592F1-8886-439D-91AE-C582CC480C6A}"/>
              </a:ext>
            </a:extLst>
          </p:cNvPr>
          <p:cNvCxnSpPr>
            <a:cxnSpLocks/>
            <a:stCxn id="16" idx="0"/>
            <a:endCxn id="20" idx="2"/>
          </p:cNvCxnSpPr>
          <p:nvPr/>
        </p:nvCxnSpPr>
        <p:spPr>
          <a:xfrm flipV="1">
            <a:off x="9657799" y="3419640"/>
            <a:ext cx="344523" cy="467193"/>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175680DD-8021-490D-972C-09E543C6803A}"/>
              </a:ext>
            </a:extLst>
          </p:cNvPr>
          <p:cNvCxnSpPr>
            <a:cxnSpLocks/>
            <a:stCxn id="15" idx="1"/>
          </p:cNvCxnSpPr>
          <p:nvPr/>
        </p:nvCxnSpPr>
        <p:spPr>
          <a:xfrm flipH="1" flipV="1">
            <a:off x="10002322" y="3429000"/>
            <a:ext cx="904025" cy="60780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E26878B1-6C15-4B68-8A76-EF6FA23F8AF5}"/>
              </a:ext>
            </a:extLst>
          </p:cNvPr>
          <p:cNvCxnSpPr>
            <a:cxnSpLocks/>
            <a:stCxn id="11" idx="3"/>
          </p:cNvCxnSpPr>
          <p:nvPr/>
        </p:nvCxnSpPr>
        <p:spPr>
          <a:xfrm flipV="1">
            <a:off x="9516874" y="2408905"/>
            <a:ext cx="1087960" cy="974"/>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直接箭头连接符 44">
            <a:extLst>
              <a:ext uri="{FF2B5EF4-FFF2-40B4-BE49-F238E27FC236}">
                <a16:creationId xmlns:a16="http://schemas.microsoft.com/office/drawing/2014/main" id="{348FA14B-E45E-465D-B007-C305A4B68832}"/>
              </a:ext>
            </a:extLst>
          </p:cNvPr>
          <p:cNvCxnSpPr>
            <a:cxnSpLocks/>
            <a:stCxn id="20" idx="0"/>
            <a:endCxn id="21" idx="2"/>
          </p:cNvCxnSpPr>
          <p:nvPr/>
        </p:nvCxnSpPr>
        <p:spPr>
          <a:xfrm flipV="1">
            <a:off x="10002322" y="2657717"/>
            <a:ext cx="860411" cy="26428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矩形 48">
            <a:extLst>
              <a:ext uri="{FF2B5EF4-FFF2-40B4-BE49-F238E27FC236}">
                <a16:creationId xmlns:a16="http://schemas.microsoft.com/office/drawing/2014/main" id="{02E9D6AE-1B25-4201-8632-764EC4EBC210}"/>
              </a:ext>
            </a:extLst>
          </p:cNvPr>
          <p:cNvSpPr/>
          <p:nvPr/>
        </p:nvSpPr>
        <p:spPr>
          <a:xfrm>
            <a:off x="8152736" y="1474285"/>
            <a:ext cx="2279791" cy="461665"/>
          </a:xfrm>
          <a:prstGeom prst="rect">
            <a:avLst/>
          </a:prstGeom>
        </p:spPr>
        <p:txBody>
          <a:bodyPr wrap="none">
            <a:spAutoFit/>
          </a:bodyPr>
          <a:lstStyle/>
          <a:p>
            <a:r>
              <a:rPr lang="en-US" altLang="zh-CN" sz="2400" dirty="0">
                <a:solidFill>
                  <a:schemeClr val="bg1"/>
                </a:solidFill>
              </a:rPr>
              <a:t>Compute graph</a:t>
            </a:r>
          </a:p>
        </p:txBody>
      </p:sp>
      <p:sp>
        <p:nvSpPr>
          <p:cNvPr id="4" name="矩形 3">
            <a:extLst>
              <a:ext uri="{FF2B5EF4-FFF2-40B4-BE49-F238E27FC236}">
                <a16:creationId xmlns:a16="http://schemas.microsoft.com/office/drawing/2014/main" id="{2539647E-4AC3-49CD-BA48-A5B3DD408FCD}"/>
              </a:ext>
            </a:extLst>
          </p:cNvPr>
          <p:cNvSpPr/>
          <p:nvPr/>
        </p:nvSpPr>
        <p:spPr>
          <a:xfrm>
            <a:off x="482080" y="5186517"/>
            <a:ext cx="6486231" cy="1323439"/>
          </a:xfrm>
          <a:prstGeom prst="rect">
            <a:avLst/>
          </a:prstGeom>
        </p:spPr>
        <p:txBody>
          <a:bodyPr wrap="square">
            <a:spAutoFit/>
          </a:bodyPr>
          <a:lstStyle/>
          <a:p>
            <a:r>
              <a:rPr lang="en-US" altLang="zh-CN" sz="2000" dirty="0">
                <a:solidFill>
                  <a:schemeClr val="accent4">
                    <a:lumMod val="60000"/>
                    <a:lumOff val="40000"/>
                  </a:schemeClr>
                </a:solidFill>
              </a:rPr>
              <a:t>Fact: </a:t>
            </a:r>
            <a:r>
              <a:rPr lang="en-US" altLang="zh-CN" sz="2000" dirty="0">
                <a:solidFill>
                  <a:schemeClr val="bg1"/>
                </a:solidFill>
              </a:rPr>
              <a:t>It is a convex combination of IVs. </a:t>
            </a:r>
          </a:p>
          <a:p>
            <a:r>
              <a:rPr lang="en-US" altLang="zh-CN" sz="2000" dirty="0">
                <a:solidFill>
                  <a:schemeClr val="accent4">
                    <a:lumMod val="60000"/>
                    <a:lumOff val="40000"/>
                  </a:schemeClr>
                </a:solidFill>
              </a:rPr>
              <a:t>Engineering hint: </a:t>
            </a:r>
            <a:r>
              <a:rPr lang="en-US" altLang="zh-CN" sz="2000" dirty="0">
                <a:solidFill>
                  <a:schemeClr val="bg1"/>
                </a:solidFill>
              </a:rPr>
              <a:t>If you keep all IV in the same scaling, the final Q value is in the  same scaling, which helps converge.</a:t>
            </a:r>
          </a:p>
        </p:txBody>
      </p:sp>
      <p:cxnSp>
        <p:nvCxnSpPr>
          <p:cNvPr id="29" name="直接箭头连接符 28">
            <a:extLst>
              <a:ext uri="{FF2B5EF4-FFF2-40B4-BE49-F238E27FC236}">
                <a16:creationId xmlns:a16="http://schemas.microsoft.com/office/drawing/2014/main" id="{3B86CD2F-B589-4600-BC9D-9857F0D62A34}"/>
              </a:ext>
            </a:extLst>
          </p:cNvPr>
          <p:cNvCxnSpPr>
            <a:cxnSpLocks/>
            <a:endCxn id="15" idx="2"/>
          </p:cNvCxnSpPr>
          <p:nvPr/>
        </p:nvCxnSpPr>
        <p:spPr>
          <a:xfrm>
            <a:off x="8077738" y="4379087"/>
            <a:ext cx="2554319" cy="25994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38359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8" name="矩形 17">
            <a:extLst>
              <a:ext uri="{FF2B5EF4-FFF2-40B4-BE49-F238E27FC236}">
                <a16:creationId xmlns:a16="http://schemas.microsoft.com/office/drawing/2014/main" id="{BA47C39A-E8C7-44BF-AC98-CEB5C601E50D}"/>
              </a:ext>
            </a:extLst>
          </p:cNvPr>
          <p:cNvSpPr/>
          <p:nvPr/>
        </p:nvSpPr>
        <p:spPr>
          <a:xfrm>
            <a:off x="6371301" y="2880419"/>
            <a:ext cx="1002893"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Move camera</a:t>
            </a:r>
            <a:endParaRPr lang="zh-CN" altLang="en-US" dirty="0"/>
          </a:p>
        </p:txBody>
      </p:sp>
      <p:sp>
        <p:nvSpPr>
          <p:cNvPr id="19" name="矩形 18">
            <a:extLst>
              <a:ext uri="{FF2B5EF4-FFF2-40B4-BE49-F238E27FC236}">
                <a16:creationId xmlns:a16="http://schemas.microsoft.com/office/drawing/2014/main" id="{15308C05-EC0A-4ACB-AF28-6EFD27EA2CB6}"/>
              </a:ext>
            </a:extLst>
          </p:cNvPr>
          <p:cNvSpPr/>
          <p:nvPr/>
        </p:nvSpPr>
        <p:spPr>
          <a:xfrm>
            <a:off x="8040326" y="2880419"/>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Attack</a:t>
            </a:r>
          </a:p>
          <a:p>
            <a:pPr algn="ctr"/>
            <a:r>
              <a:rPr lang="en-US" altLang="zh-CN" dirty="0"/>
              <a:t>Minimap</a:t>
            </a:r>
            <a:endParaRPr lang="zh-CN" altLang="en-US" dirty="0"/>
          </a:p>
        </p:txBody>
      </p:sp>
      <p:sp>
        <p:nvSpPr>
          <p:cNvPr id="12" name="矩形 11">
            <a:extLst>
              <a:ext uri="{FF2B5EF4-FFF2-40B4-BE49-F238E27FC236}">
                <a16:creationId xmlns:a16="http://schemas.microsoft.com/office/drawing/2014/main" id="{A1C8A0DD-4F53-466B-AFC4-313746A99FE5}"/>
              </a:ext>
            </a:extLst>
          </p:cNvPr>
          <p:cNvSpPr/>
          <p:nvPr/>
        </p:nvSpPr>
        <p:spPr>
          <a:xfrm>
            <a:off x="5718105" y="5420041"/>
            <a:ext cx="1691489" cy="369332"/>
          </a:xfrm>
          <a:prstGeom prst="rect">
            <a:avLst/>
          </a:prstGeom>
        </p:spPr>
        <p:txBody>
          <a:bodyPr wrap="none">
            <a:spAutoFit/>
          </a:bodyPr>
          <a:lstStyle/>
          <a:p>
            <a:r>
              <a:rPr lang="en-US" altLang="zh-CN" dirty="0">
                <a:solidFill>
                  <a:schemeClr val="bg1"/>
                </a:solidFill>
              </a:rPr>
              <a:t>Choose a point</a:t>
            </a:r>
          </a:p>
        </p:txBody>
      </p:sp>
      <p:sp>
        <p:nvSpPr>
          <p:cNvPr id="23" name="矩形 22">
            <a:extLst>
              <a:ext uri="{FF2B5EF4-FFF2-40B4-BE49-F238E27FC236}">
                <a16:creationId xmlns:a16="http://schemas.microsoft.com/office/drawing/2014/main" id="{E2BB92C7-D5D6-42B4-8816-23F905370181}"/>
              </a:ext>
            </a:extLst>
          </p:cNvPr>
          <p:cNvSpPr/>
          <p:nvPr/>
        </p:nvSpPr>
        <p:spPr>
          <a:xfrm>
            <a:off x="7472344" y="5421249"/>
            <a:ext cx="1691489" cy="369332"/>
          </a:xfrm>
          <a:prstGeom prst="rect">
            <a:avLst/>
          </a:prstGeom>
        </p:spPr>
        <p:txBody>
          <a:bodyPr wrap="none">
            <a:spAutoFit/>
          </a:bodyPr>
          <a:lstStyle/>
          <a:p>
            <a:r>
              <a:rPr lang="en-US" altLang="zh-CN" dirty="0">
                <a:solidFill>
                  <a:schemeClr val="bg1"/>
                </a:solidFill>
              </a:rPr>
              <a:t>Choose a point</a:t>
            </a:r>
          </a:p>
        </p:txBody>
      </p:sp>
      <p:sp>
        <p:nvSpPr>
          <p:cNvPr id="25" name="矩形 24">
            <a:extLst>
              <a:ext uri="{FF2B5EF4-FFF2-40B4-BE49-F238E27FC236}">
                <a16:creationId xmlns:a16="http://schemas.microsoft.com/office/drawing/2014/main" id="{98ECAD8F-82C9-42D8-AAF0-84C996A3EBD0}"/>
              </a:ext>
            </a:extLst>
          </p:cNvPr>
          <p:cNvSpPr/>
          <p:nvPr/>
        </p:nvSpPr>
        <p:spPr>
          <a:xfrm rot="5400000">
            <a:off x="8994996" y="4363721"/>
            <a:ext cx="1204454" cy="5485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queued?</a:t>
            </a:r>
            <a:endParaRPr lang="zh-CN" altLang="en-US" dirty="0"/>
          </a:p>
        </p:txBody>
      </p:sp>
      <p:sp>
        <p:nvSpPr>
          <p:cNvPr id="26" name="矩形 25">
            <a:extLst>
              <a:ext uri="{FF2B5EF4-FFF2-40B4-BE49-F238E27FC236}">
                <a16:creationId xmlns:a16="http://schemas.microsoft.com/office/drawing/2014/main" id="{DDF9F2DC-30F2-4793-AB42-6DB820E37963}"/>
              </a:ext>
            </a:extLst>
          </p:cNvPr>
          <p:cNvSpPr/>
          <p:nvPr/>
        </p:nvSpPr>
        <p:spPr>
          <a:xfrm>
            <a:off x="9976184" y="2880715"/>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
            </a:r>
            <a:endParaRPr lang="zh-CN" altLang="en-US" dirty="0"/>
          </a:p>
        </p:txBody>
      </p:sp>
      <p:pic>
        <p:nvPicPr>
          <p:cNvPr id="27" name="图片 26">
            <a:extLst>
              <a:ext uri="{FF2B5EF4-FFF2-40B4-BE49-F238E27FC236}">
                <a16:creationId xmlns:a16="http://schemas.microsoft.com/office/drawing/2014/main" id="{EA15573F-60D8-4DF7-AFA8-50C3101776DA}"/>
              </a:ext>
            </a:extLst>
          </p:cNvPr>
          <p:cNvPicPr>
            <a:picLocks noChangeAspect="1"/>
          </p:cNvPicPr>
          <p:nvPr/>
        </p:nvPicPr>
        <p:blipFill>
          <a:blip r:embed="rId4"/>
          <a:stretch>
            <a:fillRect/>
          </a:stretch>
        </p:blipFill>
        <p:spPr>
          <a:xfrm>
            <a:off x="7605523" y="3885811"/>
            <a:ext cx="1486304" cy="1544062"/>
          </a:xfrm>
          <a:prstGeom prst="rect">
            <a:avLst/>
          </a:prstGeom>
        </p:spPr>
      </p:pic>
      <p:pic>
        <p:nvPicPr>
          <p:cNvPr id="29" name="图片 28">
            <a:extLst>
              <a:ext uri="{FF2B5EF4-FFF2-40B4-BE49-F238E27FC236}">
                <a16:creationId xmlns:a16="http://schemas.microsoft.com/office/drawing/2014/main" id="{B2AAB248-BA8D-47A2-A7AF-99E83B1FA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4002" y="3877857"/>
            <a:ext cx="1563024" cy="1542184"/>
          </a:xfrm>
          <a:prstGeom prst="rect">
            <a:avLst/>
          </a:prstGeom>
        </p:spPr>
      </p:pic>
      <p:cxnSp>
        <p:nvCxnSpPr>
          <p:cNvPr id="31" name="直接连接符 30">
            <a:extLst>
              <a:ext uri="{FF2B5EF4-FFF2-40B4-BE49-F238E27FC236}">
                <a16:creationId xmlns:a16="http://schemas.microsoft.com/office/drawing/2014/main" id="{9AB3B64B-E45E-4EDA-B650-1314E46E30D7}"/>
              </a:ext>
            </a:extLst>
          </p:cNvPr>
          <p:cNvCxnSpPr>
            <a:stCxn id="19" idx="0"/>
          </p:cNvCxnSpPr>
          <p:nvPr/>
        </p:nvCxnSpPr>
        <p:spPr>
          <a:xfrm flipV="1">
            <a:off x="8642553" y="2225635"/>
            <a:ext cx="2" cy="654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直接连接符 32">
            <a:extLst>
              <a:ext uri="{FF2B5EF4-FFF2-40B4-BE49-F238E27FC236}">
                <a16:creationId xmlns:a16="http://schemas.microsoft.com/office/drawing/2014/main" id="{D3A5B994-1FA6-4B1C-84F8-938AA0FAFDDC}"/>
              </a:ext>
            </a:extLst>
          </p:cNvPr>
          <p:cNvCxnSpPr>
            <a:cxnSpLocks/>
            <a:stCxn id="18" idx="0"/>
          </p:cNvCxnSpPr>
          <p:nvPr/>
        </p:nvCxnSpPr>
        <p:spPr>
          <a:xfrm flipV="1">
            <a:off x="6872748" y="2225635"/>
            <a:ext cx="1774723" cy="654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接连接符 35">
            <a:extLst>
              <a:ext uri="{FF2B5EF4-FFF2-40B4-BE49-F238E27FC236}">
                <a16:creationId xmlns:a16="http://schemas.microsoft.com/office/drawing/2014/main" id="{CF370E9B-A226-40ED-88DD-14BFA50ADB36}"/>
              </a:ext>
            </a:extLst>
          </p:cNvPr>
          <p:cNvCxnSpPr>
            <a:cxnSpLocks/>
            <a:stCxn id="18" idx="2"/>
            <a:endCxn id="29" idx="0"/>
          </p:cNvCxnSpPr>
          <p:nvPr/>
        </p:nvCxnSpPr>
        <p:spPr>
          <a:xfrm flipH="1">
            <a:off x="6555514" y="3429000"/>
            <a:ext cx="317234" cy="448857"/>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直接连接符 38">
            <a:extLst>
              <a:ext uri="{FF2B5EF4-FFF2-40B4-BE49-F238E27FC236}">
                <a16:creationId xmlns:a16="http://schemas.microsoft.com/office/drawing/2014/main" id="{C2159AE1-E0AF-47CC-98E6-ADABACD06F45}"/>
              </a:ext>
            </a:extLst>
          </p:cNvPr>
          <p:cNvCxnSpPr>
            <a:cxnSpLocks/>
          </p:cNvCxnSpPr>
          <p:nvPr/>
        </p:nvCxnSpPr>
        <p:spPr>
          <a:xfrm flipH="1">
            <a:off x="8377084" y="3427793"/>
            <a:ext cx="265469" cy="450064"/>
          </a:xfrm>
          <a:prstGeom prst="line">
            <a:avLst/>
          </a:prstGeom>
        </p:spPr>
        <p:style>
          <a:lnRef idx="1">
            <a:schemeClr val="accent6"/>
          </a:lnRef>
          <a:fillRef idx="0">
            <a:schemeClr val="accent6"/>
          </a:fillRef>
          <a:effectRef idx="0">
            <a:schemeClr val="accent6"/>
          </a:effectRef>
          <a:fontRef idx="minor">
            <a:schemeClr val="tx1"/>
          </a:fontRef>
        </p:style>
      </p:cxnSp>
      <p:cxnSp>
        <p:nvCxnSpPr>
          <p:cNvPr id="42" name="直接连接符 41">
            <a:extLst>
              <a:ext uri="{FF2B5EF4-FFF2-40B4-BE49-F238E27FC236}">
                <a16:creationId xmlns:a16="http://schemas.microsoft.com/office/drawing/2014/main" id="{1A603FDC-F613-409A-B95E-2D1356DD92F3}"/>
              </a:ext>
            </a:extLst>
          </p:cNvPr>
          <p:cNvCxnSpPr>
            <a:cxnSpLocks/>
            <a:stCxn id="19" idx="2"/>
            <a:endCxn id="25" idx="1"/>
          </p:cNvCxnSpPr>
          <p:nvPr/>
        </p:nvCxnSpPr>
        <p:spPr>
          <a:xfrm>
            <a:off x="8642553" y="3429000"/>
            <a:ext cx="954670" cy="606785"/>
          </a:xfrm>
          <a:prstGeom prst="line">
            <a:avLst/>
          </a:prstGeom>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099CC29C-4EAB-4756-A1B9-3B54F2DA66D3}"/>
              </a:ext>
            </a:extLst>
          </p:cNvPr>
          <p:cNvCxnSpPr>
            <a:cxnSpLocks/>
          </p:cNvCxnSpPr>
          <p:nvPr/>
        </p:nvCxnSpPr>
        <p:spPr>
          <a:xfrm>
            <a:off x="8642553" y="2225635"/>
            <a:ext cx="1960365" cy="650158"/>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36CE8958-A016-4888-9EAB-551EF0C3F0BD}"/>
                  </a:ext>
                </a:extLst>
              </p:cNvPr>
              <p:cNvSpPr/>
              <p:nvPr/>
            </p:nvSpPr>
            <p:spPr>
              <a:xfrm>
                <a:off x="419516" y="1149105"/>
                <a:ext cx="5112765" cy="5576270"/>
              </a:xfrm>
              <a:prstGeom prst="rect">
                <a:avLst/>
              </a:prstGeom>
            </p:spPr>
            <p:txBody>
              <a:bodyPr wrap="square">
                <a:spAutoFit/>
              </a:bodyPr>
              <a:lstStyle/>
              <a:p>
                <a:r>
                  <a:rPr lang="en-US" altLang="zh-CN" sz="2000" dirty="0">
                    <a:solidFill>
                      <a:schemeClr val="bg1"/>
                    </a:solidFill>
                  </a:rPr>
                  <a:t>(TQGP) tree-leveled Q-value generating process</a:t>
                </a:r>
              </a:p>
              <a:p>
                <a:endParaRPr lang="en-US" altLang="zh-CN" sz="2000" dirty="0">
                  <a:solidFill>
                    <a:schemeClr val="bg1"/>
                  </a:solidFill>
                </a:endParaRPr>
              </a:p>
              <a:p>
                <a:r>
                  <a:rPr lang="en-US" altLang="zh-CN" sz="2000" dirty="0">
                    <a:solidFill>
                      <a:schemeClr val="accent4">
                        <a:lumMod val="60000"/>
                        <a:lumOff val="40000"/>
                      </a:schemeClr>
                    </a:solidFill>
                  </a:rPr>
                  <a:t>Task now: </a:t>
                </a:r>
                <a:r>
                  <a:rPr lang="en-US" altLang="zh-CN" sz="2000" dirty="0">
                    <a:solidFill>
                      <a:schemeClr val="bg1"/>
                    </a:solidFill>
                  </a:rPr>
                  <a:t>Pick the maximum Q-value</a:t>
                </a:r>
              </a:p>
              <a:p>
                <a:endParaRPr lang="en-US" altLang="zh-CN" sz="2000" dirty="0">
                  <a:solidFill>
                    <a:schemeClr val="bg1"/>
                  </a:solidFill>
                </a:endParaRPr>
              </a:p>
              <a:p>
                <a:endParaRPr lang="en-US" altLang="zh-CN" sz="2000" dirty="0">
                  <a:solidFill>
                    <a:schemeClr val="bg1"/>
                  </a:solidFill>
                </a:endParaRPr>
              </a:p>
              <a:p>
                <a:r>
                  <a:rPr lang="en-US" altLang="zh-CN" sz="2000" dirty="0">
                    <a:solidFill>
                      <a:schemeClr val="accent4">
                        <a:lumMod val="60000"/>
                        <a:lumOff val="40000"/>
                      </a:schemeClr>
                    </a:solidFill>
                  </a:rPr>
                  <a:t>Solution</a:t>
                </a:r>
                <a:r>
                  <a:rPr lang="en-US" altLang="zh-CN" sz="2000" dirty="0">
                    <a:solidFill>
                      <a:schemeClr val="bg1"/>
                    </a:solidFill>
                  </a:rPr>
                  <a:t>: take the max Q-value at top level of Q-value Tree.</a:t>
                </a:r>
              </a:p>
              <a:p>
                <a:endParaRPr lang="en-US" altLang="zh-CN" sz="2000" dirty="0">
                  <a:solidFill>
                    <a:schemeClr val="bg1"/>
                  </a:solidFill>
                </a:endParaRPr>
              </a:p>
              <a:p>
                <a:r>
                  <a:rPr lang="en-US" altLang="zh-CN" sz="2000" dirty="0">
                    <a:solidFill>
                      <a:schemeClr val="bg1"/>
                    </a:solidFill>
                  </a:rPr>
                  <a:t>But challenge still exist:</a:t>
                </a:r>
              </a:p>
              <a:p>
                <a:endParaRPr lang="en-US" altLang="zh-CN" sz="2000" dirty="0">
                  <a:solidFill>
                    <a:schemeClr val="bg1"/>
                  </a:solidFill>
                </a:endParaRPr>
              </a:p>
              <a:p>
                <a:r>
                  <a:rPr lang="en-US" altLang="zh-CN" sz="2000" dirty="0">
                    <a:solidFill>
                      <a:schemeClr val="accent4">
                        <a:lumMod val="60000"/>
                        <a:lumOff val="40000"/>
                      </a:schemeClr>
                    </a:solidFill>
                  </a:rPr>
                  <a:t>Challenge:</a:t>
                </a:r>
              </a:p>
              <a:p>
                <a:r>
                  <a:rPr lang="en-US" altLang="zh-CN" sz="2000" dirty="0">
                    <a:solidFill>
                      <a:schemeClr val="bg1"/>
                    </a:solidFill>
                  </a:rPr>
                  <a:t>Huge amounts of Q-value.</a:t>
                </a:r>
              </a:p>
              <a:p>
                <a:pPr marL="342900" indent="-342900">
                  <a:buFont typeface="Arial" panose="020B0604020202020204" pitchFamily="34" charset="0"/>
                  <a:buChar char="•"/>
                </a:pPr>
                <a:r>
                  <a:rPr lang="en-US" altLang="zh-CN" sz="2000" dirty="0">
                    <a:solidFill>
                      <a:schemeClr val="bg1"/>
                    </a:solidFill>
                  </a:rPr>
                  <a:t>From POV of tree, there are </a:t>
                </a:r>
                <a14:m>
                  <m:oMath xmlns:m="http://schemas.openxmlformats.org/officeDocument/2006/math">
                    <m:r>
                      <m:rPr>
                        <m:sty m:val="p"/>
                      </m:rPr>
                      <a:rPr lang="en-US" altLang="zh-CN" sz="2000" b="0" i="0" smtClean="0">
                        <a:solidFill>
                          <a:schemeClr val="bg1"/>
                        </a:solidFill>
                        <a:latin typeface="Cambria Math" panose="02040503050406030204" pitchFamily="18" charset="0"/>
                      </a:rPr>
                      <m:t>O</m:t>
                    </m:r>
                    <m:r>
                      <a:rPr lang="en-US" altLang="zh-CN" sz="2000" b="0" i="0" smtClean="0">
                        <a:solidFill>
                          <a:schemeClr val="bg1"/>
                        </a:solidFill>
                        <a:latin typeface="Cambria Math" panose="02040503050406030204" pitchFamily="18" charset="0"/>
                      </a:rPr>
                      <m:t>(</m:t>
                    </m:r>
                    <m:sSup>
                      <m:sSupPr>
                        <m:ctrlPr>
                          <a:rPr lang="en-US" altLang="zh-CN" sz="2000" i="1" smtClean="0">
                            <a:solidFill>
                              <a:schemeClr val="bg1"/>
                            </a:solidFill>
                            <a:latin typeface="Cambria Math" panose="02040503050406030204" pitchFamily="18" charset="0"/>
                          </a:rPr>
                        </m:ctrlPr>
                      </m:sSupPr>
                      <m:e>
                        <m:r>
                          <a:rPr lang="en-US" altLang="zh-CN" sz="2000" b="0" i="1" smtClean="0">
                            <a:solidFill>
                              <a:schemeClr val="bg1"/>
                            </a:solidFill>
                            <a:latin typeface="Cambria Math" panose="02040503050406030204" pitchFamily="18" charset="0"/>
                          </a:rPr>
                          <m:t>𝑏</m:t>
                        </m:r>
                      </m:e>
                      <m:sup>
                        <m:r>
                          <a:rPr lang="en-US" altLang="zh-CN" sz="2000" b="0" i="1" smtClean="0">
                            <a:solidFill>
                              <a:schemeClr val="bg1"/>
                            </a:solidFill>
                            <a:latin typeface="Cambria Math" panose="02040503050406030204" pitchFamily="18" charset="0"/>
                          </a:rPr>
                          <m:t>𝑑</m:t>
                        </m:r>
                      </m:sup>
                    </m:sSup>
                    <m:r>
                      <a:rPr lang="en-US" altLang="zh-CN" sz="2000" b="0" i="1" smtClean="0">
                        <a:solidFill>
                          <a:schemeClr val="bg1"/>
                        </a:solidFill>
                        <a:latin typeface="Cambria Math" panose="02040503050406030204" pitchFamily="18" charset="0"/>
                      </a:rPr>
                      <m:t>)</m:t>
                    </m:r>
                  </m:oMath>
                </a14:m>
                <a:r>
                  <a:rPr lang="en-US" altLang="zh-CN" sz="2000" dirty="0">
                    <a:solidFill>
                      <a:schemeClr val="bg1"/>
                    </a:solidFill>
                  </a:rPr>
                  <a:t> Q-value(leaves),</a:t>
                </a:r>
              </a:p>
              <a:p>
                <a:pPr marL="800100" lvl="1" indent="-342900">
                  <a:buFont typeface="Arial" panose="020B0604020202020204" pitchFamily="34" charset="0"/>
                  <a:buChar char="•"/>
                </a:pPr>
                <a:r>
                  <a:rPr lang="en-US" altLang="zh-CN" sz="1600" dirty="0">
                    <a:solidFill>
                      <a:schemeClr val="bg1"/>
                    </a:solidFill>
                  </a:rPr>
                  <a:t>b=84*84=7056, d=3 </a:t>
                </a:r>
              </a:p>
              <a:p>
                <a:r>
                  <a:rPr lang="en-US" altLang="zh-CN" sz="2000" dirty="0">
                    <a:solidFill>
                      <a:schemeClr val="accent4">
                        <a:lumMod val="60000"/>
                        <a:lumOff val="40000"/>
                      </a:schemeClr>
                    </a:solidFill>
                  </a:rPr>
                  <a:t>Solution: </a:t>
                </a:r>
                <a:r>
                  <a:rPr lang="en-US" altLang="zh-CN" sz="2000" dirty="0">
                    <a:solidFill>
                      <a:schemeClr val="bg1"/>
                    </a:solidFill>
                  </a:rPr>
                  <a:t>like min-max in lecture, move down the max operator</a:t>
                </a:r>
              </a:p>
            </p:txBody>
          </p:sp>
        </mc:Choice>
        <mc:Fallback>
          <p:sp>
            <p:nvSpPr>
              <p:cNvPr id="24" name="矩形 23">
                <a:extLst>
                  <a:ext uri="{FF2B5EF4-FFF2-40B4-BE49-F238E27FC236}">
                    <a16:creationId xmlns:a16="http://schemas.microsoft.com/office/drawing/2014/main" id="{36CE8958-A016-4888-9EAB-551EF0C3F0BD}"/>
                  </a:ext>
                </a:extLst>
              </p:cNvPr>
              <p:cNvSpPr>
                <a:spLocks noRot="1" noChangeAspect="1" noMove="1" noResize="1" noEditPoints="1" noAdjustHandles="1" noChangeArrowheads="1" noChangeShapeType="1" noTextEdit="1"/>
              </p:cNvSpPr>
              <p:nvPr/>
            </p:nvSpPr>
            <p:spPr>
              <a:xfrm>
                <a:off x="419516" y="1149105"/>
                <a:ext cx="5112765" cy="5576270"/>
              </a:xfrm>
              <a:prstGeom prst="rect">
                <a:avLst/>
              </a:prstGeom>
              <a:blipFill>
                <a:blip r:embed="rId6"/>
                <a:stretch>
                  <a:fillRect l="-1311" t="-656" b="-1094"/>
                </a:stretch>
              </a:blipFill>
            </p:spPr>
            <p:txBody>
              <a:bodyPr/>
              <a:lstStyle/>
              <a:p>
                <a:r>
                  <a:rPr lang="zh-CN" altLang="en-US">
                    <a:noFill/>
                  </a:rPr>
                  <a:t> </a:t>
                </a:r>
              </a:p>
            </p:txBody>
          </p:sp>
        </mc:Fallback>
      </mc:AlternateContent>
      <p:sp>
        <p:nvSpPr>
          <p:cNvPr id="28" name="标题 1">
            <a:extLst>
              <a:ext uri="{FF2B5EF4-FFF2-40B4-BE49-F238E27FC236}">
                <a16:creationId xmlns:a16="http://schemas.microsoft.com/office/drawing/2014/main" id="{EBEC10F9-14E4-424C-A77F-BF8850DB8EAA}"/>
              </a:ext>
            </a:extLst>
          </p:cNvPr>
          <p:cNvSpPr>
            <a:spLocks noGrp="1"/>
          </p:cNvSpPr>
          <p:nvPr>
            <p:ph type="ctrTitle"/>
          </p:nvPr>
        </p:nvSpPr>
        <p:spPr>
          <a:xfrm>
            <a:off x="130128" y="426017"/>
            <a:ext cx="10874477"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Tree-leveled Q-value generating process</a:t>
            </a:r>
            <a:endParaRPr lang="zh-CN" altLang="en-US" dirty="0">
              <a:solidFill>
                <a:schemeClr val="accent3">
                  <a:lumMod val="20000"/>
                  <a:lumOff val="80000"/>
                </a:schemeClr>
              </a:solidFill>
              <a:latin typeface="Arial Narrow" panose="020B0606020202030204" pitchFamily="34" charset="0"/>
            </a:endParaRPr>
          </a:p>
        </p:txBody>
      </p:sp>
      <p:pic>
        <p:nvPicPr>
          <p:cNvPr id="5" name="图片 4">
            <a:extLst>
              <a:ext uri="{FF2B5EF4-FFF2-40B4-BE49-F238E27FC236}">
                <a16:creationId xmlns:a16="http://schemas.microsoft.com/office/drawing/2014/main" id="{116299F5-6D5F-4B18-986E-383042E5EA9A}"/>
              </a:ext>
            </a:extLst>
          </p:cNvPr>
          <p:cNvPicPr>
            <a:picLocks noChangeAspect="1"/>
          </p:cNvPicPr>
          <p:nvPr/>
        </p:nvPicPr>
        <p:blipFill>
          <a:blip r:embed="rId7"/>
          <a:stretch>
            <a:fillRect/>
          </a:stretch>
        </p:blipFill>
        <p:spPr>
          <a:xfrm>
            <a:off x="1251827" y="2555488"/>
            <a:ext cx="2683533" cy="252298"/>
          </a:xfrm>
          <a:prstGeom prst="rect">
            <a:avLst/>
          </a:prstGeom>
        </p:spPr>
      </p:pic>
      <p:sp>
        <p:nvSpPr>
          <p:cNvPr id="6" name="等腰三角形 5">
            <a:extLst>
              <a:ext uri="{FF2B5EF4-FFF2-40B4-BE49-F238E27FC236}">
                <a16:creationId xmlns:a16="http://schemas.microsoft.com/office/drawing/2014/main" id="{39333DEA-11DB-4C42-B96F-E077D85A5D29}"/>
              </a:ext>
            </a:extLst>
          </p:cNvPr>
          <p:cNvSpPr/>
          <p:nvPr/>
        </p:nvSpPr>
        <p:spPr>
          <a:xfrm>
            <a:off x="8327921" y="1594494"/>
            <a:ext cx="629264" cy="623187"/>
          </a:xfrm>
          <a:prstGeom prst="triangle">
            <a:avLst/>
          </a:prstGeom>
          <a:solidFill>
            <a:srgbClr val="ED84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4477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3" name="矩形 2">
            <a:extLst>
              <a:ext uri="{FF2B5EF4-FFF2-40B4-BE49-F238E27FC236}">
                <a16:creationId xmlns:a16="http://schemas.microsoft.com/office/drawing/2014/main" id="{01EB9840-2A05-44AE-808C-CE9AC0F1813C}"/>
              </a:ext>
            </a:extLst>
          </p:cNvPr>
          <p:cNvSpPr/>
          <p:nvPr/>
        </p:nvSpPr>
        <p:spPr>
          <a:xfrm>
            <a:off x="491618" y="3419715"/>
            <a:ext cx="7137376" cy="1477328"/>
          </a:xfrm>
          <a:prstGeom prst="rect">
            <a:avLst/>
          </a:prstGeom>
        </p:spPr>
        <p:txBody>
          <a:bodyPr wrap="square">
            <a:spAutoFit/>
          </a:bodyPr>
          <a:lstStyle/>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sp>
        <p:nvSpPr>
          <p:cNvPr id="11" name="矩形 10">
            <a:extLst>
              <a:ext uri="{FF2B5EF4-FFF2-40B4-BE49-F238E27FC236}">
                <a16:creationId xmlns:a16="http://schemas.microsoft.com/office/drawing/2014/main" id="{1EEE121D-E126-49E4-8A4B-E1A36BCC8AF0}"/>
              </a:ext>
            </a:extLst>
          </p:cNvPr>
          <p:cNvSpPr/>
          <p:nvPr/>
        </p:nvSpPr>
        <p:spPr>
          <a:xfrm>
            <a:off x="8312420" y="2135588"/>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Attack</a:t>
            </a:r>
          </a:p>
          <a:p>
            <a:pPr algn="ctr"/>
            <a:r>
              <a:rPr lang="en-US" altLang="zh-CN" dirty="0"/>
              <a:t>Minimap</a:t>
            </a:r>
            <a:endParaRPr lang="zh-CN" altLang="en-US" dirty="0"/>
          </a:p>
        </p:txBody>
      </p:sp>
      <p:sp>
        <p:nvSpPr>
          <p:cNvPr id="15" name="矩形 14">
            <a:extLst>
              <a:ext uri="{FF2B5EF4-FFF2-40B4-BE49-F238E27FC236}">
                <a16:creationId xmlns:a16="http://schemas.microsoft.com/office/drawing/2014/main" id="{166E6133-8FB2-449E-B108-C703EA427D77}"/>
              </a:ext>
            </a:extLst>
          </p:cNvPr>
          <p:cNvSpPr/>
          <p:nvPr/>
        </p:nvSpPr>
        <p:spPr>
          <a:xfrm rot="5400000">
            <a:off x="10304120" y="4364743"/>
            <a:ext cx="1204454" cy="5485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queued?</a:t>
            </a:r>
            <a:endParaRPr lang="zh-CN" altLang="en-US" dirty="0"/>
          </a:p>
        </p:txBody>
      </p:sp>
      <p:pic>
        <p:nvPicPr>
          <p:cNvPr id="16" name="图片 15">
            <a:extLst>
              <a:ext uri="{FF2B5EF4-FFF2-40B4-BE49-F238E27FC236}">
                <a16:creationId xmlns:a16="http://schemas.microsoft.com/office/drawing/2014/main" id="{19CC00BC-B271-432C-88CA-0D09AB3BB022}"/>
              </a:ext>
            </a:extLst>
          </p:cNvPr>
          <p:cNvPicPr>
            <a:picLocks noChangeAspect="1"/>
          </p:cNvPicPr>
          <p:nvPr/>
        </p:nvPicPr>
        <p:blipFill>
          <a:blip r:embed="rId4"/>
          <a:stretch>
            <a:fillRect/>
          </a:stretch>
        </p:blipFill>
        <p:spPr>
          <a:xfrm>
            <a:off x="8914647" y="3886833"/>
            <a:ext cx="1486304" cy="1544062"/>
          </a:xfrm>
          <a:prstGeom prst="rect">
            <a:avLst/>
          </a:prstGeom>
        </p:spPr>
      </p:pic>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E72D6D0-5421-4E20-B82A-94EAC4CDD19D}"/>
                  </a:ext>
                </a:extLst>
              </p:cNvPr>
              <p:cNvSpPr/>
              <p:nvPr/>
            </p:nvSpPr>
            <p:spPr>
              <a:xfrm>
                <a:off x="9744423" y="2921997"/>
                <a:ext cx="515797" cy="4976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𝑎𝑣𝑔</m:t>
                      </m:r>
                    </m:oMath>
                  </m:oMathPara>
                </a14:m>
                <a:endParaRPr lang="zh-CN" altLang="en-US" dirty="0"/>
              </a:p>
            </p:txBody>
          </p:sp>
        </mc:Choice>
        <mc:Fallback xmlns="">
          <p:sp>
            <p:nvSpPr>
              <p:cNvPr id="20" name="矩形 19">
                <a:extLst>
                  <a:ext uri="{FF2B5EF4-FFF2-40B4-BE49-F238E27FC236}">
                    <a16:creationId xmlns:a16="http://schemas.microsoft.com/office/drawing/2014/main" id="{AE72D6D0-5421-4E20-B82A-94EAC4CDD19D}"/>
                  </a:ext>
                </a:extLst>
              </p:cNvPr>
              <p:cNvSpPr>
                <a:spLocks noRot="1" noChangeAspect="1" noMove="1" noResize="1" noEditPoints="1" noAdjustHandles="1" noChangeArrowheads="1" noChangeShapeType="1" noTextEdit="1"/>
              </p:cNvSpPr>
              <p:nvPr/>
            </p:nvSpPr>
            <p:spPr>
              <a:xfrm>
                <a:off x="9744423" y="2921997"/>
                <a:ext cx="515797" cy="497643"/>
              </a:xfrm>
              <a:prstGeom prst="rect">
                <a:avLst/>
              </a:prstGeom>
              <a:blipFill>
                <a:blip r:embed="rId5"/>
                <a:stretch>
                  <a:fillRect l="-1058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1AB922D-4668-4B97-9040-337D1B7ED794}"/>
                  </a:ext>
                </a:extLst>
              </p:cNvPr>
              <p:cNvSpPr/>
              <p:nvPr/>
            </p:nvSpPr>
            <p:spPr>
              <a:xfrm>
                <a:off x="10604834" y="2160074"/>
                <a:ext cx="515797" cy="4976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𝑎𝑣𝑔</m:t>
                      </m:r>
                    </m:oMath>
                  </m:oMathPara>
                </a14:m>
                <a:endParaRPr lang="zh-CN" altLang="en-US" dirty="0"/>
              </a:p>
            </p:txBody>
          </p:sp>
        </mc:Choice>
        <mc:Fallback xmlns="">
          <p:sp>
            <p:nvSpPr>
              <p:cNvPr id="21" name="矩形 20">
                <a:extLst>
                  <a:ext uri="{FF2B5EF4-FFF2-40B4-BE49-F238E27FC236}">
                    <a16:creationId xmlns:a16="http://schemas.microsoft.com/office/drawing/2014/main" id="{61AB922D-4668-4B97-9040-337D1B7ED794}"/>
                  </a:ext>
                </a:extLst>
              </p:cNvPr>
              <p:cNvSpPr>
                <a:spLocks noRot="1" noChangeAspect="1" noMove="1" noResize="1" noEditPoints="1" noAdjustHandles="1" noChangeArrowheads="1" noChangeShapeType="1" noTextEdit="1"/>
              </p:cNvSpPr>
              <p:nvPr/>
            </p:nvSpPr>
            <p:spPr>
              <a:xfrm>
                <a:off x="10604834" y="2160074"/>
                <a:ext cx="515797" cy="497643"/>
              </a:xfrm>
              <a:prstGeom prst="rect">
                <a:avLst/>
              </a:prstGeom>
              <a:blipFill>
                <a:blip r:embed="rId6"/>
                <a:stretch>
                  <a:fillRect l="-10714"/>
                </a:stretch>
              </a:blipFill>
              <a:ln>
                <a:noFill/>
              </a:ln>
            </p:spPr>
            <p:txBody>
              <a:bodyPr/>
              <a:lstStyle/>
              <a:p>
                <a:r>
                  <a:rPr lang="zh-CN" altLang="en-US">
                    <a:noFill/>
                  </a:rPr>
                  <a:t> </a:t>
                </a:r>
              </a:p>
            </p:txBody>
          </p:sp>
        </mc:Fallback>
      </mc:AlternateContent>
      <p:sp>
        <p:nvSpPr>
          <p:cNvPr id="37" name="标题 1">
            <a:extLst>
              <a:ext uri="{FF2B5EF4-FFF2-40B4-BE49-F238E27FC236}">
                <a16:creationId xmlns:a16="http://schemas.microsoft.com/office/drawing/2014/main" id="{31F06793-E116-4C2C-B397-B9F9F4785951}"/>
              </a:ext>
            </a:extLst>
          </p:cNvPr>
          <p:cNvSpPr>
            <a:spLocks noGrp="1"/>
          </p:cNvSpPr>
          <p:nvPr>
            <p:ph type="ctrTitle"/>
          </p:nvPr>
        </p:nvSpPr>
        <p:spPr>
          <a:xfrm>
            <a:off x="130128" y="426017"/>
            <a:ext cx="10874477"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Tree-leveled Q-value generating process</a:t>
            </a:r>
            <a:endParaRPr lang="zh-CN" altLang="en-US" dirty="0">
              <a:solidFill>
                <a:schemeClr val="accent3">
                  <a:lumMod val="20000"/>
                  <a:lumOff val="80000"/>
                </a:schemeClr>
              </a:solidFill>
              <a:latin typeface="Arial Narrow" panose="020B0606020202030204" pitchFamily="34" charset="0"/>
            </a:endParaRPr>
          </a:p>
        </p:txBody>
      </p:sp>
      <p:sp>
        <p:nvSpPr>
          <p:cNvPr id="2" name="文本框 1">
            <a:extLst>
              <a:ext uri="{FF2B5EF4-FFF2-40B4-BE49-F238E27FC236}">
                <a16:creationId xmlns:a16="http://schemas.microsoft.com/office/drawing/2014/main" id="{5444F308-36D1-4FF7-BF77-D19FD993AFA2}"/>
              </a:ext>
            </a:extLst>
          </p:cNvPr>
          <p:cNvSpPr txBox="1"/>
          <p:nvPr/>
        </p:nvSpPr>
        <p:spPr>
          <a:xfrm>
            <a:off x="9126442" y="4678744"/>
            <a:ext cx="1274509"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A[84x84]</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7E5B2C9-0B3E-454F-9FB5-41066A6AB794}"/>
              </a:ext>
            </a:extLst>
          </p:cNvPr>
          <p:cNvSpPr txBox="1"/>
          <p:nvPr/>
        </p:nvSpPr>
        <p:spPr>
          <a:xfrm>
            <a:off x="10604834" y="5263116"/>
            <a:ext cx="1274509"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q[2]</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6" name="矩形 25">
            <a:extLst>
              <a:ext uri="{FF2B5EF4-FFF2-40B4-BE49-F238E27FC236}">
                <a16:creationId xmlns:a16="http://schemas.microsoft.com/office/drawing/2014/main" id="{DA5E5763-9EBF-4F90-9E64-2EBE3021B5F2}"/>
              </a:ext>
            </a:extLst>
          </p:cNvPr>
          <p:cNvSpPr/>
          <p:nvPr/>
        </p:nvSpPr>
        <p:spPr>
          <a:xfrm>
            <a:off x="7406976" y="3138863"/>
            <a:ext cx="670763" cy="248044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Network</a:t>
            </a:r>
            <a:endParaRPr lang="zh-CN" altLang="en-US" dirty="0"/>
          </a:p>
        </p:txBody>
      </p:sp>
      <p:sp>
        <p:nvSpPr>
          <p:cNvPr id="27" name="矩形 26">
            <a:extLst>
              <a:ext uri="{FF2B5EF4-FFF2-40B4-BE49-F238E27FC236}">
                <a16:creationId xmlns:a16="http://schemas.microsoft.com/office/drawing/2014/main" id="{3459F847-22D0-41C4-921C-A0B7C0B6566E}"/>
              </a:ext>
            </a:extLst>
          </p:cNvPr>
          <p:cNvSpPr/>
          <p:nvPr/>
        </p:nvSpPr>
        <p:spPr>
          <a:xfrm>
            <a:off x="7406975" y="2123722"/>
            <a:ext cx="670763" cy="56909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state</a:t>
            </a:r>
            <a:endParaRPr lang="zh-CN" altLang="en-US" dirty="0"/>
          </a:p>
        </p:txBody>
      </p:sp>
      <p:cxnSp>
        <p:nvCxnSpPr>
          <p:cNvPr id="5" name="直接箭头连接符 4">
            <a:extLst>
              <a:ext uri="{FF2B5EF4-FFF2-40B4-BE49-F238E27FC236}">
                <a16:creationId xmlns:a16="http://schemas.microsoft.com/office/drawing/2014/main" id="{6EF325A3-F05C-4C7A-8269-10C0D917044A}"/>
              </a:ext>
            </a:extLst>
          </p:cNvPr>
          <p:cNvCxnSpPr>
            <a:stCxn id="27" idx="2"/>
            <a:endCxn id="26" idx="0"/>
          </p:cNvCxnSpPr>
          <p:nvPr/>
        </p:nvCxnSpPr>
        <p:spPr>
          <a:xfrm>
            <a:off x="7742357" y="2692816"/>
            <a:ext cx="1" cy="44604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DFEEA590-8B24-43E2-9AA1-0D6823B5CD7E}"/>
              </a:ext>
            </a:extLst>
          </p:cNvPr>
          <p:cNvCxnSpPr>
            <a:cxnSpLocks/>
            <a:stCxn id="26" idx="3"/>
          </p:cNvCxnSpPr>
          <p:nvPr/>
        </p:nvCxnSpPr>
        <p:spPr>
          <a:xfrm flipV="1">
            <a:off x="8077739" y="2684169"/>
            <a:ext cx="692635" cy="1694918"/>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6DF635CC-9838-4E65-9B57-C89B6966409D}"/>
              </a:ext>
            </a:extLst>
          </p:cNvPr>
          <p:cNvCxnSpPr>
            <a:cxnSpLocks/>
          </p:cNvCxnSpPr>
          <p:nvPr/>
        </p:nvCxnSpPr>
        <p:spPr>
          <a:xfrm>
            <a:off x="8103822" y="4379087"/>
            <a:ext cx="810825" cy="29965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DAA592F1-8886-439D-91AE-C582CC480C6A}"/>
              </a:ext>
            </a:extLst>
          </p:cNvPr>
          <p:cNvCxnSpPr>
            <a:cxnSpLocks/>
            <a:stCxn id="16" idx="0"/>
            <a:endCxn id="20" idx="2"/>
          </p:cNvCxnSpPr>
          <p:nvPr/>
        </p:nvCxnSpPr>
        <p:spPr>
          <a:xfrm flipV="1">
            <a:off x="9657799" y="3419640"/>
            <a:ext cx="344523" cy="467193"/>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175680DD-8021-490D-972C-09E543C6803A}"/>
              </a:ext>
            </a:extLst>
          </p:cNvPr>
          <p:cNvCxnSpPr>
            <a:cxnSpLocks/>
            <a:stCxn id="15" idx="1"/>
          </p:cNvCxnSpPr>
          <p:nvPr/>
        </p:nvCxnSpPr>
        <p:spPr>
          <a:xfrm flipH="1" flipV="1">
            <a:off x="10002322" y="3429000"/>
            <a:ext cx="904025" cy="60780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E26878B1-6C15-4B68-8A76-EF6FA23F8AF5}"/>
              </a:ext>
            </a:extLst>
          </p:cNvPr>
          <p:cNvCxnSpPr>
            <a:cxnSpLocks/>
            <a:stCxn id="11" idx="3"/>
          </p:cNvCxnSpPr>
          <p:nvPr/>
        </p:nvCxnSpPr>
        <p:spPr>
          <a:xfrm flipV="1">
            <a:off x="9516874" y="2408905"/>
            <a:ext cx="1087960" cy="974"/>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直接箭头连接符 44">
            <a:extLst>
              <a:ext uri="{FF2B5EF4-FFF2-40B4-BE49-F238E27FC236}">
                <a16:creationId xmlns:a16="http://schemas.microsoft.com/office/drawing/2014/main" id="{348FA14B-E45E-465D-B007-C305A4B68832}"/>
              </a:ext>
            </a:extLst>
          </p:cNvPr>
          <p:cNvCxnSpPr>
            <a:cxnSpLocks/>
            <a:stCxn id="20" idx="0"/>
            <a:endCxn id="21" idx="2"/>
          </p:cNvCxnSpPr>
          <p:nvPr/>
        </p:nvCxnSpPr>
        <p:spPr>
          <a:xfrm flipV="1">
            <a:off x="10002322" y="2657717"/>
            <a:ext cx="860411" cy="26428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C3804D51-A05F-4CB0-895B-9C4741022572}"/>
                  </a:ext>
                </a:extLst>
              </p:cNvPr>
              <p:cNvSpPr/>
              <p:nvPr/>
            </p:nvSpPr>
            <p:spPr>
              <a:xfrm>
                <a:off x="535903" y="1995997"/>
                <a:ext cx="5112765" cy="3799053"/>
              </a:xfrm>
              <a:prstGeom prst="rect">
                <a:avLst/>
              </a:prstGeom>
            </p:spPr>
            <p:txBody>
              <a:bodyPr wrap="square">
                <a:spAutoFit/>
              </a:bodyPr>
              <a:lstStyle/>
              <a:p>
                <a:r>
                  <a:rPr lang="en-US" altLang="zh-CN" sz="2000" dirty="0">
                    <a:solidFill>
                      <a:schemeClr val="accent4">
                        <a:lumMod val="60000"/>
                        <a:lumOff val="40000"/>
                      </a:schemeClr>
                    </a:solidFill>
                  </a:rPr>
                  <a:t>Task now: </a:t>
                </a:r>
                <a:r>
                  <a:rPr lang="en-US" altLang="zh-CN" sz="2000" dirty="0">
                    <a:solidFill>
                      <a:schemeClr val="bg1"/>
                    </a:solidFill>
                  </a:rPr>
                  <a:t>Pick the maximum Q-value</a:t>
                </a:r>
              </a:p>
              <a:p>
                <a:r>
                  <a:rPr lang="en-US" altLang="zh-CN" sz="2000" dirty="0">
                    <a:solidFill>
                      <a:schemeClr val="accent4">
                        <a:lumMod val="60000"/>
                        <a:lumOff val="40000"/>
                      </a:schemeClr>
                    </a:solidFill>
                  </a:rPr>
                  <a:t>Solution</a:t>
                </a:r>
                <a:r>
                  <a:rPr lang="en-US" altLang="zh-CN" sz="2000" dirty="0">
                    <a:solidFill>
                      <a:schemeClr val="bg1"/>
                    </a:solidFill>
                  </a:rPr>
                  <a:t>: take the max Q-value at top level of Q-value Tree. Like min-max in class, move down the max operator.</a:t>
                </a:r>
              </a:p>
              <a:p>
                <a:endParaRPr lang="en-US" altLang="zh-CN" sz="2000" dirty="0">
                  <a:solidFill>
                    <a:schemeClr val="bg1"/>
                  </a:solidFill>
                </a:endParaRPr>
              </a:p>
              <a:p>
                <a:r>
                  <a:rPr lang="en-US" altLang="zh-CN" sz="2000" dirty="0">
                    <a:solidFill>
                      <a:schemeClr val="bg1"/>
                    </a:solidFill>
                  </a:rPr>
                  <a:t>Math trick here, for some set A:</a:t>
                </a:r>
              </a:p>
              <a:p>
                <a:endParaRPr lang="en-US" altLang="zh-CN" sz="2000" dirty="0">
                  <a:solidFill>
                    <a:schemeClr val="bg1"/>
                  </a:solidFill>
                </a:endParaRPr>
              </a:p>
              <a:p>
                <a:pPr/>
                <a14:m>
                  <m:oMathPara xmlns:m="http://schemas.openxmlformats.org/officeDocument/2006/math">
                    <m:oMathParaPr>
                      <m:jc m:val="centerGroup"/>
                    </m:oMathParaPr>
                    <m:oMath xmlns:m="http://schemas.openxmlformats.org/officeDocument/2006/math">
                      <m:func>
                        <m:funcPr>
                          <m:ctrlPr>
                            <a:rPr lang="en-US" altLang="zh-CN" sz="2000" b="0" i="1" smtClean="0">
                              <a:solidFill>
                                <a:schemeClr val="bg1"/>
                              </a:solidFill>
                              <a:latin typeface="Cambria Math" panose="02040503050406030204" pitchFamily="18" charset="0"/>
                            </a:rPr>
                          </m:ctrlPr>
                        </m:funcPr>
                        <m:fName>
                          <m:sSub>
                            <m:sSubPr>
                              <m:ctrlPr>
                                <a:rPr lang="en-US" altLang="zh-CN" sz="2000" b="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𝑚𝑎𝑥</m:t>
                              </m:r>
                            </m:e>
                            <m:sub>
                              <m:r>
                                <a:rPr lang="en-US" altLang="zh-CN" sz="2000" b="0" i="1" smtClean="0">
                                  <a:solidFill>
                                    <a:schemeClr val="bg1"/>
                                  </a:solidFill>
                                  <a:latin typeface="Cambria Math" panose="02040503050406030204" pitchFamily="18" charset="0"/>
                                </a:rPr>
                                <m:t>𝑏</m:t>
                              </m:r>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𝑑</m:t>
                              </m:r>
                              <m:r>
                                <a:rPr lang="zh-CN" altLang="en-US" sz="2000" i="1">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𝐴</m:t>
                              </m:r>
                            </m:sub>
                          </m:sSub>
                        </m:fName>
                        <m:e>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𝑎𝑏</m:t>
                              </m:r>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𝑐𝑑</m:t>
                              </m:r>
                            </m:e>
                          </m:d>
                        </m:e>
                      </m:func>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𝑎</m:t>
                      </m:r>
                      <m:r>
                        <a:rPr lang="en-US" altLang="zh-CN" sz="2000" i="1">
                          <a:solidFill>
                            <a:schemeClr val="bg1"/>
                          </a:solidFill>
                          <a:latin typeface="Cambria Math" panose="02040503050406030204" pitchFamily="18" charset="0"/>
                        </a:rPr>
                        <m:t>·</m:t>
                      </m:r>
                      <m:sSub>
                        <m:sSubPr>
                          <m:ctrlPr>
                            <a:rPr lang="en-US" altLang="zh-CN" sz="2000" b="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𝑚𝑎𝑥</m:t>
                          </m:r>
                        </m:e>
                        <m:sub>
                          <m:r>
                            <a:rPr lang="en-US" altLang="zh-CN" sz="2000" b="0" i="1" smtClean="0">
                              <a:solidFill>
                                <a:schemeClr val="bg1"/>
                              </a:solidFill>
                              <a:latin typeface="Cambria Math" panose="02040503050406030204" pitchFamily="18" charset="0"/>
                            </a:rPr>
                            <m:t>𝑏</m:t>
                          </m:r>
                          <m:r>
                            <a:rPr lang="zh-CN" altLang="en-US" sz="2000" i="1">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𝐴</m:t>
                          </m:r>
                        </m:sub>
                      </m:sSub>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𝑏</m:t>
                          </m:r>
                        </m:e>
                      </m:d>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𝑐</m:t>
                      </m:r>
                      <m:r>
                        <a:rPr lang="en-US" altLang="zh-CN" sz="2000" i="1">
                          <a:solidFill>
                            <a:schemeClr val="bg1"/>
                          </a:solidFill>
                          <a:latin typeface="Cambria Math" panose="02040503050406030204" pitchFamily="18" charset="0"/>
                        </a:rPr>
                        <m:t>·</m:t>
                      </m:r>
                      <m:sSub>
                        <m:sSubPr>
                          <m:ctrlPr>
                            <a:rPr lang="en-US" altLang="zh-CN" sz="2000" b="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𝑚𝑎𝑥</m:t>
                          </m:r>
                        </m:e>
                        <m:sub>
                          <m:r>
                            <a:rPr lang="en-US" altLang="zh-CN" sz="2000" b="0" i="1" smtClean="0">
                              <a:solidFill>
                                <a:schemeClr val="bg1"/>
                              </a:solidFill>
                              <a:latin typeface="Cambria Math" panose="02040503050406030204" pitchFamily="18" charset="0"/>
                            </a:rPr>
                            <m:t>𝑑</m:t>
                          </m:r>
                          <m:r>
                            <a:rPr lang="zh-CN" altLang="en-US" sz="2000" i="1">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𝐴</m:t>
                          </m:r>
                        </m:sub>
                      </m:sSub>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𝑑</m:t>
                      </m:r>
                      <m:r>
                        <a:rPr lang="en-US" altLang="zh-CN" sz="2000" b="0" i="1" smtClean="0">
                          <a:solidFill>
                            <a:schemeClr val="bg1"/>
                          </a:solidFill>
                          <a:latin typeface="Cambria Math" panose="02040503050406030204" pitchFamily="18" charset="0"/>
                        </a:rPr>
                        <m:t>)</m:t>
                      </m:r>
                    </m:oMath>
                  </m:oMathPara>
                </a14:m>
                <a:endParaRPr lang="en-US" altLang="zh-CN" sz="2000" dirty="0">
                  <a:solidFill>
                    <a:schemeClr val="bg1"/>
                  </a:solidFill>
                </a:endParaRPr>
              </a:p>
              <a:p>
                <a:pPr algn="r"/>
                <a:r>
                  <a:rPr lang="en-US" altLang="zh-CN" sz="2000" dirty="0">
                    <a:solidFill>
                      <a:schemeClr val="bg1"/>
                    </a:solidFill>
                  </a:rPr>
                  <a:t>s.t: a, c &gt; 0</a:t>
                </a:r>
              </a:p>
              <a:p>
                <a:r>
                  <a:rPr lang="en-US" altLang="zh-CN" sz="2000" dirty="0">
                    <a:solidFill>
                      <a:schemeClr val="bg1"/>
                    </a:solidFill>
                  </a:rPr>
                  <a:t>“max can transfer on convex combination”</a:t>
                </a:r>
              </a:p>
              <a:p>
                <a:r>
                  <a:rPr lang="en-US" altLang="zh-CN" sz="2000" dirty="0">
                    <a:solidFill>
                      <a:schemeClr val="bg1"/>
                    </a:solidFill>
                  </a:rPr>
                  <a:t>Average is a special convex combination</a:t>
                </a:r>
              </a:p>
            </p:txBody>
          </p:sp>
        </mc:Choice>
        <mc:Fallback>
          <p:sp>
            <p:nvSpPr>
              <p:cNvPr id="29" name="矩形 28">
                <a:extLst>
                  <a:ext uri="{FF2B5EF4-FFF2-40B4-BE49-F238E27FC236}">
                    <a16:creationId xmlns:a16="http://schemas.microsoft.com/office/drawing/2014/main" id="{C3804D51-A05F-4CB0-895B-9C4741022572}"/>
                  </a:ext>
                </a:extLst>
              </p:cNvPr>
              <p:cNvSpPr>
                <a:spLocks noRot="1" noChangeAspect="1" noMove="1" noResize="1" noEditPoints="1" noAdjustHandles="1" noChangeArrowheads="1" noChangeShapeType="1" noTextEdit="1"/>
              </p:cNvSpPr>
              <p:nvPr/>
            </p:nvSpPr>
            <p:spPr>
              <a:xfrm>
                <a:off x="535903" y="1995997"/>
                <a:ext cx="5112765" cy="3799053"/>
              </a:xfrm>
              <a:prstGeom prst="rect">
                <a:avLst/>
              </a:prstGeom>
              <a:blipFill>
                <a:blip r:embed="rId7"/>
                <a:stretch>
                  <a:fillRect l="-1311" t="-801" r="-2265" b="-1763"/>
                </a:stretch>
              </a:blipFill>
            </p:spPr>
            <p:txBody>
              <a:bodyPr/>
              <a:lstStyle/>
              <a:p>
                <a:r>
                  <a:rPr lang="zh-CN" altLang="en-US">
                    <a:noFill/>
                  </a:rPr>
                  <a:t> </a:t>
                </a:r>
              </a:p>
            </p:txBody>
          </p:sp>
        </mc:Fallback>
      </mc:AlternateContent>
      <p:sp>
        <p:nvSpPr>
          <p:cNvPr id="31" name="等腰三角形 30">
            <a:extLst>
              <a:ext uri="{FF2B5EF4-FFF2-40B4-BE49-F238E27FC236}">
                <a16:creationId xmlns:a16="http://schemas.microsoft.com/office/drawing/2014/main" id="{26C7D29F-CCE7-4689-A6BA-1D0C0985E447}"/>
              </a:ext>
            </a:extLst>
          </p:cNvPr>
          <p:cNvSpPr/>
          <p:nvPr/>
        </p:nvSpPr>
        <p:spPr>
          <a:xfrm>
            <a:off x="10551374" y="1169019"/>
            <a:ext cx="629264" cy="623187"/>
          </a:xfrm>
          <a:prstGeom prst="triangle">
            <a:avLst/>
          </a:prstGeom>
          <a:solidFill>
            <a:srgbClr val="ED84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BD4011AC-E774-44AA-A380-AD1C1AC6C7C3}"/>
              </a:ext>
            </a:extLst>
          </p:cNvPr>
          <p:cNvCxnSpPr>
            <a:cxnSpLocks/>
            <a:stCxn id="21" idx="0"/>
            <a:endCxn id="31" idx="3"/>
          </p:cNvCxnSpPr>
          <p:nvPr/>
        </p:nvCxnSpPr>
        <p:spPr>
          <a:xfrm flipV="1">
            <a:off x="10862733" y="1792206"/>
            <a:ext cx="3273" cy="367868"/>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C5086409-A462-46C3-85F0-75926752BF53}"/>
              </a:ext>
            </a:extLst>
          </p:cNvPr>
          <p:cNvCxnSpPr>
            <a:cxnSpLocks/>
            <a:endCxn id="31" idx="3"/>
          </p:cNvCxnSpPr>
          <p:nvPr/>
        </p:nvCxnSpPr>
        <p:spPr>
          <a:xfrm flipH="1" flipV="1">
            <a:off x="10866006" y="1792206"/>
            <a:ext cx="824549" cy="457263"/>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BA9A9A04-23D6-4783-A3B9-B964B6E909E4}"/>
              </a:ext>
            </a:extLst>
          </p:cNvPr>
          <p:cNvCxnSpPr>
            <a:cxnSpLocks/>
          </p:cNvCxnSpPr>
          <p:nvPr/>
        </p:nvCxnSpPr>
        <p:spPr>
          <a:xfrm flipH="1" flipV="1">
            <a:off x="10906349" y="1801566"/>
            <a:ext cx="1004566" cy="18560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等腰三角形 43">
            <a:extLst>
              <a:ext uri="{FF2B5EF4-FFF2-40B4-BE49-F238E27FC236}">
                <a16:creationId xmlns:a16="http://schemas.microsoft.com/office/drawing/2014/main" id="{CA9791B9-3258-4E2E-9FAD-749575C2F2CA}"/>
              </a:ext>
            </a:extLst>
          </p:cNvPr>
          <p:cNvSpPr/>
          <p:nvPr/>
        </p:nvSpPr>
        <p:spPr>
          <a:xfrm>
            <a:off x="9549155" y="3523176"/>
            <a:ext cx="357752" cy="354297"/>
          </a:xfrm>
          <a:prstGeom prst="triangle">
            <a:avLst/>
          </a:prstGeom>
          <a:solidFill>
            <a:srgbClr val="ED84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ADF78080-21F8-4BBF-AAAB-564F3C72CE23}"/>
              </a:ext>
            </a:extLst>
          </p:cNvPr>
          <p:cNvSpPr/>
          <p:nvPr/>
        </p:nvSpPr>
        <p:spPr>
          <a:xfrm>
            <a:off x="10710871" y="3671581"/>
            <a:ext cx="357752" cy="354297"/>
          </a:xfrm>
          <a:prstGeom prst="triangle">
            <a:avLst/>
          </a:prstGeom>
          <a:solidFill>
            <a:srgbClr val="ED84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9829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8" name="矩形 17">
            <a:extLst>
              <a:ext uri="{FF2B5EF4-FFF2-40B4-BE49-F238E27FC236}">
                <a16:creationId xmlns:a16="http://schemas.microsoft.com/office/drawing/2014/main" id="{BA47C39A-E8C7-44BF-AC98-CEB5C601E50D}"/>
              </a:ext>
            </a:extLst>
          </p:cNvPr>
          <p:cNvSpPr/>
          <p:nvPr/>
        </p:nvSpPr>
        <p:spPr>
          <a:xfrm>
            <a:off x="6371301" y="2880419"/>
            <a:ext cx="1002893"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Move camera</a:t>
            </a:r>
            <a:endParaRPr lang="zh-CN" altLang="en-US" dirty="0"/>
          </a:p>
        </p:txBody>
      </p:sp>
      <p:sp>
        <p:nvSpPr>
          <p:cNvPr id="19" name="矩形 18">
            <a:extLst>
              <a:ext uri="{FF2B5EF4-FFF2-40B4-BE49-F238E27FC236}">
                <a16:creationId xmlns:a16="http://schemas.microsoft.com/office/drawing/2014/main" id="{15308C05-EC0A-4ACB-AF28-6EFD27EA2CB6}"/>
              </a:ext>
            </a:extLst>
          </p:cNvPr>
          <p:cNvSpPr/>
          <p:nvPr/>
        </p:nvSpPr>
        <p:spPr>
          <a:xfrm>
            <a:off x="8040326" y="2880419"/>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Attack</a:t>
            </a:r>
          </a:p>
          <a:p>
            <a:pPr algn="ctr"/>
            <a:r>
              <a:rPr lang="en-US" altLang="zh-CN" dirty="0"/>
              <a:t>Minimap</a:t>
            </a:r>
            <a:endParaRPr lang="zh-CN" altLang="en-US" dirty="0"/>
          </a:p>
        </p:txBody>
      </p:sp>
      <p:sp>
        <p:nvSpPr>
          <p:cNvPr id="12" name="矩形 11">
            <a:extLst>
              <a:ext uri="{FF2B5EF4-FFF2-40B4-BE49-F238E27FC236}">
                <a16:creationId xmlns:a16="http://schemas.microsoft.com/office/drawing/2014/main" id="{A1C8A0DD-4F53-466B-AFC4-313746A99FE5}"/>
              </a:ext>
            </a:extLst>
          </p:cNvPr>
          <p:cNvSpPr/>
          <p:nvPr/>
        </p:nvSpPr>
        <p:spPr>
          <a:xfrm>
            <a:off x="5689906" y="5605915"/>
            <a:ext cx="1691489" cy="369332"/>
          </a:xfrm>
          <a:prstGeom prst="rect">
            <a:avLst/>
          </a:prstGeom>
        </p:spPr>
        <p:txBody>
          <a:bodyPr wrap="none">
            <a:spAutoFit/>
          </a:bodyPr>
          <a:lstStyle/>
          <a:p>
            <a:r>
              <a:rPr lang="en-US" altLang="zh-CN" dirty="0">
                <a:solidFill>
                  <a:schemeClr val="bg1"/>
                </a:solidFill>
              </a:rPr>
              <a:t>Choose a point</a:t>
            </a:r>
          </a:p>
        </p:txBody>
      </p:sp>
      <p:sp>
        <p:nvSpPr>
          <p:cNvPr id="23" name="矩形 22">
            <a:extLst>
              <a:ext uri="{FF2B5EF4-FFF2-40B4-BE49-F238E27FC236}">
                <a16:creationId xmlns:a16="http://schemas.microsoft.com/office/drawing/2014/main" id="{E2BB92C7-D5D6-42B4-8816-23F905370181}"/>
              </a:ext>
            </a:extLst>
          </p:cNvPr>
          <p:cNvSpPr/>
          <p:nvPr/>
        </p:nvSpPr>
        <p:spPr>
          <a:xfrm>
            <a:off x="7427458" y="5723147"/>
            <a:ext cx="1691489" cy="369332"/>
          </a:xfrm>
          <a:prstGeom prst="rect">
            <a:avLst/>
          </a:prstGeom>
        </p:spPr>
        <p:txBody>
          <a:bodyPr wrap="none">
            <a:spAutoFit/>
          </a:bodyPr>
          <a:lstStyle/>
          <a:p>
            <a:r>
              <a:rPr lang="en-US" altLang="zh-CN" dirty="0">
                <a:solidFill>
                  <a:schemeClr val="bg1"/>
                </a:solidFill>
              </a:rPr>
              <a:t>Choose a point</a:t>
            </a:r>
          </a:p>
        </p:txBody>
      </p:sp>
      <p:sp>
        <p:nvSpPr>
          <p:cNvPr id="25" name="矩形 24">
            <a:extLst>
              <a:ext uri="{FF2B5EF4-FFF2-40B4-BE49-F238E27FC236}">
                <a16:creationId xmlns:a16="http://schemas.microsoft.com/office/drawing/2014/main" id="{98ECAD8F-82C9-42D8-AAF0-84C996A3EBD0}"/>
              </a:ext>
            </a:extLst>
          </p:cNvPr>
          <p:cNvSpPr/>
          <p:nvPr/>
        </p:nvSpPr>
        <p:spPr>
          <a:xfrm rot="5400000">
            <a:off x="9020507" y="4646782"/>
            <a:ext cx="1204454" cy="5485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queued?</a:t>
            </a:r>
            <a:endParaRPr lang="zh-CN" altLang="en-US" dirty="0"/>
          </a:p>
        </p:txBody>
      </p:sp>
      <p:sp>
        <p:nvSpPr>
          <p:cNvPr id="26" name="矩形 25">
            <a:extLst>
              <a:ext uri="{FF2B5EF4-FFF2-40B4-BE49-F238E27FC236}">
                <a16:creationId xmlns:a16="http://schemas.microsoft.com/office/drawing/2014/main" id="{DDF9F2DC-30F2-4793-AB42-6DB820E37963}"/>
              </a:ext>
            </a:extLst>
          </p:cNvPr>
          <p:cNvSpPr/>
          <p:nvPr/>
        </p:nvSpPr>
        <p:spPr>
          <a:xfrm>
            <a:off x="9976184" y="2880715"/>
            <a:ext cx="1204454" cy="5485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t>
            </a:r>
            <a:endParaRPr lang="zh-CN" altLang="en-US" dirty="0"/>
          </a:p>
        </p:txBody>
      </p:sp>
      <p:pic>
        <p:nvPicPr>
          <p:cNvPr id="27" name="图片 26">
            <a:extLst>
              <a:ext uri="{FF2B5EF4-FFF2-40B4-BE49-F238E27FC236}">
                <a16:creationId xmlns:a16="http://schemas.microsoft.com/office/drawing/2014/main" id="{EA15573F-60D8-4DF7-AFA8-50C3101776DA}"/>
              </a:ext>
            </a:extLst>
          </p:cNvPr>
          <p:cNvPicPr>
            <a:picLocks noChangeAspect="1"/>
          </p:cNvPicPr>
          <p:nvPr/>
        </p:nvPicPr>
        <p:blipFill>
          <a:blip r:embed="rId4"/>
          <a:stretch>
            <a:fillRect/>
          </a:stretch>
        </p:blipFill>
        <p:spPr>
          <a:xfrm>
            <a:off x="7560637" y="4187709"/>
            <a:ext cx="1486304" cy="1544062"/>
          </a:xfrm>
          <a:prstGeom prst="rect">
            <a:avLst/>
          </a:prstGeom>
        </p:spPr>
      </p:pic>
      <p:pic>
        <p:nvPicPr>
          <p:cNvPr id="29" name="图片 28">
            <a:extLst>
              <a:ext uri="{FF2B5EF4-FFF2-40B4-BE49-F238E27FC236}">
                <a16:creationId xmlns:a16="http://schemas.microsoft.com/office/drawing/2014/main" id="{B2AAB248-BA8D-47A2-A7AF-99E83B1FA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803" y="4063731"/>
            <a:ext cx="1563024" cy="1542184"/>
          </a:xfrm>
          <a:prstGeom prst="rect">
            <a:avLst/>
          </a:prstGeom>
        </p:spPr>
      </p:pic>
      <p:cxnSp>
        <p:nvCxnSpPr>
          <p:cNvPr id="31" name="直接连接符 30">
            <a:extLst>
              <a:ext uri="{FF2B5EF4-FFF2-40B4-BE49-F238E27FC236}">
                <a16:creationId xmlns:a16="http://schemas.microsoft.com/office/drawing/2014/main" id="{9AB3B64B-E45E-4EDA-B650-1314E46E30D7}"/>
              </a:ext>
            </a:extLst>
          </p:cNvPr>
          <p:cNvCxnSpPr>
            <a:stCxn id="19" idx="0"/>
          </p:cNvCxnSpPr>
          <p:nvPr/>
        </p:nvCxnSpPr>
        <p:spPr>
          <a:xfrm flipV="1">
            <a:off x="8642553" y="2225635"/>
            <a:ext cx="2" cy="654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直接连接符 32">
            <a:extLst>
              <a:ext uri="{FF2B5EF4-FFF2-40B4-BE49-F238E27FC236}">
                <a16:creationId xmlns:a16="http://schemas.microsoft.com/office/drawing/2014/main" id="{D3A5B994-1FA6-4B1C-84F8-938AA0FAFDDC}"/>
              </a:ext>
            </a:extLst>
          </p:cNvPr>
          <p:cNvCxnSpPr>
            <a:cxnSpLocks/>
            <a:stCxn id="18" idx="0"/>
          </p:cNvCxnSpPr>
          <p:nvPr/>
        </p:nvCxnSpPr>
        <p:spPr>
          <a:xfrm flipV="1">
            <a:off x="6872748" y="2225635"/>
            <a:ext cx="1774723" cy="654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接连接符 35">
            <a:extLst>
              <a:ext uri="{FF2B5EF4-FFF2-40B4-BE49-F238E27FC236}">
                <a16:creationId xmlns:a16="http://schemas.microsoft.com/office/drawing/2014/main" id="{CF370E9B-A226-40ED-88DD-14BFA50ADB36}"/>
              </a:ext>
            </a:extLst>
          </p:cNvPr>
          <p:cNvCxnSpPr>
            <a:cxnSpLocks/>
            <a:stCxn id="18" idx="2"/>
            <a:endCxn id="29" idx="0"/>
          </p:cNvCxnSpPr>
          <p:nvPr/>
        </p:nvCxnSpPr>
        <p:spPr>
          <a:xfrm flipH="1">
            <a:off x="6527315" y="3429000"/>
            <a:ext cx="345433" cy="634731"/>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直接连接符 38">
            <a:extLst>
              <a:ext uri="{FF2B5EF4-FFF2-40B4-BE49-F238E27FC236}">
                <a16:creationId xmlns:a16="http://schemas.microsoft.com/office/drawing/2014/main" id="{C2159AE1-E0AF-47CC-98E6-ADABACD06F45}"/>
              </a:ext>
            </a:extLst>
          </p:cNvPr>
          <p:cNvCxnSpPr>
            <a:cxnSpLocks/>
          </p:cNvCxnSpPr>
          <p:nvPr/>
        </p:nvCxnSpPr>
        <p:spPr>
          <a:xfrm flipH="1">
            <a:off x="8327921" y="3427793"/>
            <a:ext cx="314633" cy="755290"/>
          </a:xfrm>
          <a:prstGeom prst="line">
            <a:avLst/>
          </a:prstGeom>
        </p:spPr>
        <p:style>
          <a:lnRef idx="1">
            <a:schemeClr val="accent6"/>
          </a:lnRef>
          <a:fillRef idx="0">
            <a:schemeClr val="accent6"/>
          </a:fillRef>
          <a:effectRef idx="0">
            <a:schemeClr val="accent6"/>
          </a:effectRef>
          <a:fontRef idx="minor">
            <a:schemeClr val="tx1"/>
          </a:fontRef>
        </p:style>
      </p:cxnSp>
      <p:cxnSp>
        <p:nvCxnSpPr>
          <p:cNvPr id="42" name="直接连接符 41">
            <a:extLst>
              <a:ext uri="{FF2B5EF4-FFF2-40B4-BE49-F238E27FC236}">
                <a16:creationId xmlns:a16="http://schemas.microsoft.com/office/drawing/2014/main" id="{1A603FDC-F613-409A-B95E-2D1356DD92F3}"/>
              </a:ext>
            </a:extLst>
          </p:cNvPr>
          <p:cNvCxnSpPr>
            <a:cxnSpLocks/>
            <a:stCxn id="19" idx="2"/>
            <a:endCxn id="25" idx="1"/>
          </p:cNvCxnSpPr>
          <p:nvPr/>
        </p:nvCxnSpPr>
        <p:spPr>
          <a:xfrm>
            <a:off x="8642553" y="3429000"/>
            <a:ext cx="980181" cy="889846"/>
          </a:xfrm>
          <a:prstGeom prst="line">
            <a:avLst/>
          </a:prstGeom>
        </p:spPr>
        <p:style>
          <a:lnRef idx="1">
            <a:schemeClr val="accent6"/>
          </a:lnRef>
          <a:fillRef idx="0">
            <a:schemeClr val="accent6"/>
          </a:fillRef>
          <a:effectRef idx="0">
            <a:schemeClr val="accent6"/>
          </a:effectRef>
          <a:fontRef idx="minor">
            <a:schemeClr val="tx1"/>
          </a:fontRef>
        </p:style>
      </p:cxnSp>
      <p:cxnSp>
        <p:nvCxnSpPr>
          <p:cNvPr id="45" name="直接连接符 44">
            <a:extLst>
              <a:ext uri="{FF2B5EF4-FFF2-40B4-BE49-F238E27FC236}">
                <a16:creationId xmlns:a16="http://schemas.microsoft.com/office/drawing/2014/main" id="{099CC29C-4EAB-4756-A1B9-3B54F2DA66D3}"/>
              </a:ext>
            </a:extLst>
          </p:cNvPr>
          <p:cNvCxnSpPr>
            <a:cxnSpLocks/>
          </p:cNvCxnSpPr>
          <p:nvPr/>
        </p:nvCxnSpPr>
        <p:spPr>
          <a:xfrm>
            <a:off x="8642553" y="2225635"/>
            <a:ext cx="1960365" cy="650158"/>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36CE8958-A016-4888-9EAB-551EF0C3F0BD}"/>
                  </a:ext>
                </a:extLst>
              </p:cNvPr>
              <p:cNvSpPr/>
              <p:nvPr/>
            </p:nvSpPr>
            <p:spPr>
              <a:xfrm>
                <a:off x="419516" y="1149105"/>
                <a:ext cx="5112765" cy="5262979"/>
              </a:xfrm>
              <a:prstGeom prst="rect">
                <a:avLst/>
              </a:prstGeom>
            </p:spPr>
            <p:txBody>
              <a:bodyPr wrap="square">
                <a:spAutoFit/>
              </a:bodyPr>
              <a:lstStyle/>
              <a:p>
                <a:r>
                  <a:rPr lang="en-US" altLang="zh-CN" sz="2400" dirty="0">
                    <a:solidFill>
                      <a:schemeClr val="bg1"/>
                    </a:solidFill>
                  </a:rPr>
                  <a:t>(TQGP) tree-leveled Q-value generating process</a:t>
                </a:r>
              </a:p>
              <a:p>
                <a:endParaRPr lang="en-US" altLang="zh-CN" sz="2000" dirty="0">
                  <a:solidFill>
                    <a:schemeClr val="bg1"/>
                  </a:solidFill>
                </a:endParaRPr>
              </a:p>
              <a:p>
                <a:r>
                  <a:rPr lang="en-US" altLang="zh-CN" sz="2400" dirty="0">
                    <a:solidFill>
                      <a:schemeClr val="accent4">
                        <a:lumMod val="60000"/>
                        <a:lumOff val="40000"/>
                      </a:schemeClr>
                    </a:solidFill>
                  </a:rPr>
                  <a:t>Pros:</a:t>
                </a:r>
              </a:p>
              <a:p>
                <a:pPr marL="457200" indent="-457200">
                  <a:buAutoNum type="arabicParenBoth"/>
                </a:pPr>
                <a:r>
                  <a:rPr lang="en-US" altLang="zh-CN" sz="2000" dirty="0">
                    <a:solidFill>
                      <a:schemeClr val="bg1"/>
                    </a:solidFill>
                  </a:rPr>
                  <a:t>Max only appear on average operator “layer” and top dummy layer, the time complexity reduce to </a:t>
                </a:r>
                <a14:m>
                  <m:oMath xmlns:m="http://schemas.openxmlformats.org/officeDocument/2006/math">
                    <m:r>
                      <a:rPr lang="en-US" altLang="zh-CN" sz="2000" b="0" i="1" smtClean="0">
                        <a:solidFill>
                          <a:schemeClr val="bg1"/>
                        </a:solidFill>
                        <a:latin typeface="Cambria Math" panose="02040503050406030204" pitchFamily="18" charset="0"/>
                      </a:rPr>
                      <m:t>𝑂</m:t>
                    </m:r>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𝑏𝑑</m:t>
                    </m:r>
                    <m:r>
                      <a:rPr lang="en-US" altLang="zh-CN" sz="2000" b="0" i="1" smtClean="0">
                        <a:solidFill>
                          <a:schemeClr val="bg1"/>
                        </a:solidFill>
                        <a:latin typeface="Cambria Math" panose="02040503050406030204" pitchFamily="18" charset="0"/>
                      </a:rPr>
                      <m:t>)≈</m:t>
                    </m:r>
                  </m:oMath>
                </a14:m>
                <a:r>
                  <a:rPr lang="en-US" altLang="zh-CN" sz="2000" dirty="0">
                    <a:solidFill>
                      <a:schemeClr val="bg1"/>
                    </a:solidFill>
                  </a:rPr>
                  <a:t> O(21,168).</a:t>
                </a:r>
              </a:p>
              <a:p>
                <a:pPr marL="457200" indent="-457200">
                  <a:buAutoNum type="arabicParenBoth"/>
                </a:pPr>
                <a:r>
                  <a:rPr lang="en-US" altLang="zh-CN" sz="2000" dirty="0">
                    <a:solidFill>
                      <a:schemeClr val="bg1"/>
                    </a:solidFill>
                  </a:rPr>
                  <a:t>Encode prior knowledge of decision into tree architecture .</a:t>
                </a:r>
              </a:p>
              <a:p>
                <a:pPr marL="457200" indent="-457200">
                  <a:buAutoNum type="arabicParenBoth"/>
                </a:pPr>
                <a:r>
                  <a:rPr lang="en-US" altLang="zh-CN" sz="2000" dirty="0">
                    <a:solidFill>
                      <a:schemeClr val="bg1"/>
                    </a:solidFill>
                  </a:rPr>
                  <a:t>Output of network is also </a:t>
                </a:r>
                <a14:m>
                  <m:oMath xmlns:m="http://schemas.openxmlformats.org/officeDocument/2006/math">
                    <m:r>
                      <a:rPr lang="en-US" altLang="zh-CN" sz="2000" b="0" i="1" smtClean="0">
                        <a:solidFill>
                          <a:schemeClr val="bg1"/>
                        </a:solidFill>
                        <a:latin typeface="Cambria Math" panose="02040503050406030204" pitchFamily="18" charset="0"/>
                      </a:rPr>
                      <m:t>𝑂</m:t>
                    </m:r>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𝑏𝑑</m:t>
                    </m:r>
                    <m:r>
                      <a:rPr lang="en-US" altLang="zh-CN" sz="2000" b="0" i="1" smtClean="0">
                        <a:solidFill>
                          <a:schemeClr val="bg1"/>
                        </a:solidFill>
                        <a:latin typeface="Cambria Math" panose="02040503050406030204" pitchFamily="18" charset="0"/>
                      </a:rPr>
                      <m:t>)</m:t>
                    </m:r>
                  </m:oMath>
                </a14:m>
                <a:r>
                  <a:rPr lang="en-US" altLang="zh-CN" sz="2000" dirty="0">
                    <a:solidFill>
                      <a:schemeClr val="bg1"/>
                    </a:solidFill>
                  </a:rPr>
                  <a:t> now</a:t>
                </a:r>
              </a:p>
              <a:p>
                <a:r>
                  <a:rPr lang="en-US" altLang="zh-CN" sz="2000" i="1" dirty="0">
                    <a:solidFill>
                      <a:schemeClr val="bg1"/>
                    </a:solidFill>
                  </a:rPr>
                  <a:t>    In practice, 54,652 in our setting.</a:t>
                </a:r>
              </a:p>
              <a:p>
                <a:pPr marL="457200" indent="-457200">
                  <a:buAutoNum type="arabicParenBoth"/>
                </a:pPr>
                <a:endParaRPr lang="en-US" altLang="zh-CN" sz="2000" dirty="0">
                  <a:solidFill>
                    <a:schemeClr val="bg1"/>
                  </a:solidFill>
                </a:endParaRPr>
              </a:p>
              <a:p>
                <a:r>
                  <a:rPr lang="en-US" altLang="zh-CN" sz="2400" dirty="0">
                    <a:solidFill>
                      <a:schemeClr val="accent4">
                        <a:lumMod val="60000"/>
                        <a:lumOff val="40000"/>
                      </a:schemeClr>
                    </a:solidFill>
                  </a:rPr>
                  <a:t>Motivations</a:t>
                </a:r>
              </a:p>
              <a:p>
                <a:pPr marL="457200" indent="-457200">
                  <a:buAutoNum type="arabicParenBoth"/>
                </a:pPr>
                <a:r>
                  <a:rPr lang="en-US" altLang="zh-CN" sz="2000" dirty="0">
                    <a:solidFill>
                      <a:schemeClr val="bg1"/>
                    </a:solidFill>
                  </a:rPr>
                  <a:t>min-max pruned</a:t>
                </a:r>
              </a:p>
              <a:p>
                <a:pPr marL="457200" indent="-457200">
                  <a:buAutoNum type="arabicParenBoth"/>
                </a:pPr>
                <a:r>
                  <a:rPr lang="en-US" altLang="zh-CN" sz="2000" dirty="0">
                    <a:solidFill>
                      <a:schemeClr val="bg1"/>
                    </a:solidFill>
                  </a:rPr>
                  <a:t>decision tree</a:t>
                </a:r>
              </a:p>
              <a:p>
                <a:endParaRPr lang="en-US" altLang="zh-CN" sz="2000" dirty="0">
                  <a:solidFill>
                    <a:schemeClr val="bg1"/>
                  </a:solidFill>
                </a:endParaRPr>
              </a:p>
            </p:txBody>
          </p:sp>
        </mc:Choice>
        <mc:Fallback xmlns="">
          <p:sp>
            <p:nvSpPr>
              <p:cNvPr id="24" name="矩形 23">
                <a:extLst>
                  <a:ext uri="{FF2B5EF4-FFF2-40B4-BE49-F238E27FC236}">
                    <a16:creationId xmlns:a16="http://schemas.microsoft.com/office/drawing/2014/main" id="{36CE8958-A016-4888-9EAB-551EF0C3F0BD}"/>
                  </a:ext>
                </a:extLst>
              </p:cNvPr>
              <p:cNvSpPr>
                <a:spLocks noRot="1" noChangeAspect="1" noMove="1" noResize="1" noEditPoints="1" noAdjustHandles="1" noChangeArrowheads="1" noChangeShapeType="1" noTextEdit="1"/>
              </p:cNvSpPr>
              <p:nvPr/>
            </p:nvSpPr>
            <p:spPr>
              <a:xfrm>
                <a:off x="419516" y="1149105"/>
                <a:ext cx="5112765" cy="5262979"/>
              </a:xfrm>
              <a:prstGeom prst="rect">
                <a:avLst/>
              </a:prstGeom>
              <a:blipFill>
                <a:blip r:embed="rId6"/>
                <a:stretch>
                  <a:fillRect l="-1907" t="-811" r="-2145"/>
                </a:stretch>
              </a:blipFill>
            </p:spPr>
            <p:txBody>
              <a:bodyPr/>
              <a:lstStyle/>
              <a:p>
                <a:r>
                  <a:rPr lang="zh-CN" altLang="en-US">
                    <a:noFill/>
                  </a:rPr>
                  <a:t> </a:t>
                </a:r>
              </a:p>
            </p:txBody>
          </p:sp>
        </mc:Fallback>
      </mc:AlternateContent>
      <p:sp>
        <p:nvSpPr>
          <p:cNvPr id="28" name="标题 1">
            <a:extLst>
              <a:ext uri="{FF2B5EF4-FFF2-40B4-BE49-F238E27FC236}">
                <a16:creationId xmlns:a16="http://schemas.microsoft.com/office/drawing/2014/main" id="{EBEC10F9-14E4-424C-A77F-BF8850DB8EAA}"/>
              </a:ext>
            </a:extLst>
          </p:cNvPr>
          <p:cNvSpPr>
            <a:spLocks noGrp="1"/>
          </p:cNvSpPr>
          <p:nvPr>
            <p:ph type="ctrTitle"/>
          </p:nvPr>
        </p:nvSpPr>
        <p:spPr>
          <a:xfrm>
            <a:off x="130128" y="426017"/>
            <a:ext cx="10874477"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Tree-leveled Q-value generating process</a:t>
            </a:r>
            <a:endParaRPr lang="zh-CN" altLang="en-US" dirty="0">
              <a:solidFill>
                <a:schemeClr val="accent3">
                  <a:lumMod val="20000"/>
                  <a:lumOff val="80000"/>
                </a:schemeClr>
              </a:solidFill>
              <a:latin typeface="Arial Narrow" panose="020B0606020202030204" pitchFamily="34" charset="0"/>
            </a:endParaRPr>
          </a:p>
        </p:txBody>
      </p:sp>
      <p:sp>
        <p:nvSpPr>
          <p:cNvPr id="6" name="等腰三角形 5">
            <a:extLst>
              <a:ext uri="{FF2B5EF4-FFF2-40B4-BE49-F238E27FC236}">
                <a16:creationId xmlns:a16="http://schemas.microsoft.com/office/drawing/2014/main" id="{39333DEA-11DB-4C42-B96F-E077D85A5D29}"/>
              </a:ext>
            </a:extLst>
          </p:cNvPr>
          <p:cNvSpPr/>
          <p:nvPr/>
        </p:nvSpPr>
        <p:spPr>
          <a:xfrm>
            <a:off x="8327921" y="1594494"/>
            <a:ext cx="629264" cy="623187"/>
          </a:xfrm>
          <a:prstGeom prst="triangle">
            <a:avLst/>
          </a:prstGeom>
          <a:solidFill>
            <a:srgbClr val="ED84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490C9CA0-A741-4D35-AB06-98077932CE1B}"/>
              </a:ext>
            </a:extLst>
          </p:cNvPr>
          <p:cNvSpPr/>
          <p:nvPr/>
        </p:nvSpPr>
        <p:spPr>
          <a:xfrm>
            <a:off x="6402021" y="3732450"/>
            <a:ext cx="317234" cy="314170"/>
          </a:xfrm>
          <a:prstGeom prst="triangle">
            <a:avLst/>
          </a:prstGeom>
          <a:solidFill>
            <a:srgbClr val="ED84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A38FC7A3-4E9D-48B4-8C22-0E7089047734}"/>
              </a:ext>
            </a:extLst>
          </p:cNvPr>
          <p:cNvSpPr/>
          <p:nvPr/>
        </p:nvSpPr>
        <p:spPr>
          <a:xfrm>
            <a:off x="8181522" y="3859962"/>
            <a:ext cx="317234" cy="314170"/>
          </a:xfrm>
          <a:prstGeom prst="triangle">
            <a:avLst/>
          </a:prstGeom>
          <a:solidFill>
            <a:srgbClr val="ED84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19E6B326-470C-4509-B4FE-D8533A498D59}"/>
              </a:ext>
            </a:extLst>
          </p:cNvPr>
          <p:cNvSpPr/>
          <p:nvPr/>
        </p:nvSpPr>
        <p:spPr>
          <a:xfrm>
            <a:off x="9431887" y="3993133"/>
            <a:ext cx="317234" cy="314170"/>
          </a:xfrm>
          <a:prstGeom prst="triangle">
            <a:avLst/>
          </a:prstGeom>
          <a:solidFill>
            <a:srgbClr val="ED84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086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6293DE0B-A56B-457F-858B-4ED2837632E7}"/>
              </a:ext>
            </a:extLst>
          </p:cNvPr>
          <p:cNvSpPr/>
          <p:nvPr/>
        </p:nvSpPr>
        <p:spPr>
          <a:xfrm>
            <a:off x="8038765" y="4261416"/>
            <a:ext cx="3248668" cy="176081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FEE20AD-70CC-495D-AC56-B674D445E883}"/>
              </a:ext>
            </a:extLst>
          </p:cNvPr>
          <p:cNvSpPr/>
          <p:nvPr/>
        </p:nvSpPr>
        <p:spPr>
          <a:xfrm>
            <a:off x="7429029" y="1257581"/>
            <a:ext cx="3347125" cy="272448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07FB79C-4C86-4D6A-A61C-06C35F7081F9}"/>
              </a:ext>
            </a:extLst>
          </p:cNvPr>
          <p:cNvSpPr/>
          <p:nvPr/>
        </p:nvSpPr>
        <p:spPr>
          <a:xfrm>
            <a:off x="656898" y="1410633"/>
            <a:ext cx="2981652" cy="25714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6214892"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Network architecture</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4" name="矩形 3">
            <a:extLst>
              <a:ext uri="{FF2B5EF4-FFF2-40B4-BE49-F238E27FC236}">
                <a16:creationId xmlns:a16="http://schemas.microsoft.com/office/drawing/2014/main" id="{F217A42C-2AF0-4B3F-BDE4-7C0490C6FF58}"/>
              </a:ext>
            </a:extLst>
          </p:cNvPr>
          <p:cNvSpPr/>
          <p:nvPr/>
        </p:nvSpPr>
        <p:spPr>
          <a:xfrm>
            <a:off x="1748593" y="1623286"/>
            <a:ext cx="1222867" cy="2701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t>63</a:t>
            </a:r>
            <a:endParaRPr lang="zh-CN" altLang="en-US" sz="1400" dirty="0"/>
          </a:p>
        </p:txBody>
      </p:sp>
      <p:grpSp>
        <p:nvGrpSpPr>
          <p:cNvPr id="7" name="组合 6">
            <a:extLst>
              <a:ext uri="{FF2B5EF4-FFF2-40B4-BE49-F238E27FC236}">
                <a16:creationId xmlns:a16="http://schemas.microsoft.com/office/drawing/2014/main" id="{49850545-5081-4760-8BA1-4AEC3009AF22}"/>
              </a:ext>
            </a:extLst>
          </p:cNvPr>
          <p:cNvGrpSpPr/>
          <p:nvPr/>
        </p:nvGrpSpPr>
        <p:grpSpPr>
          <a:xfrm>
            <a:off x="1023975" y="1901993"/>
            <a:ext cx="566139" cy="1505948"/>
            <a:chOff x="7291608" y="4242087"/>
            <a:chExt cx="654489" cy="1546726"/>
          </a:xfrm>
        </p:grpSpPr>
        <p:sp>
          <p:nvSpPr>
            <p:cNvPr id="5" name="立方体 4">
              <a:extLst>
                <a:ext uri="{FF2B5EF4-FFF2-40B4-BE49-F238E27FC236}">
                  <a16:creationId xmlns:a16="http://schemas.microsoft.com/office/drawing/2014/main" id="{EB232114-0152-4F57-BD5E-E5BF254BCE4A}"/>
                </a:ext>
              </a:extLst>
            </p:cNvPr>
            <p:cNvSpPr/>
            <p:nvPr/>
          </p:nvSpPr>
          <p:spPr>
            <a:xfrm>
              <a:off x="7291608" y="4242087"/>
              <a:ext cx="593344" cy="1546726"/>
            </a:xfrm>
            <a:prstGeom prst="cube">
              <a:avLst>
                <a:gd name="adj" fmla="val 8504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34C6ADE9-89DA-48CC-A870-D3A578789680}"/>
                </a:ext>
              </a:extLst>
            </p:cNvPr>
            <p:cNvSpPr txBox="1"/>
            <p:nvPr/>
          </p:nvSpPr>
          <p:spPr>
            <a:xfrm rot="18646178">
              <a:off x="7181168" y="4674185"/>
              <a:ext cx="1174050" cy="355808"/>
            </a:xfrm>
            <a:prstGeom prst="rect">
              <a:avLst/>
            </a:prstGeom>
            <a:noFill/>
          </p:spPr>
          <p:txBody>
            <a:bodyPr wrap="square" rtlCol="0">
              <a:spAutoFit/>
            </a:bodyPr>
            <a:lstStyle/>
            <a:p>
              <a:r>
                <a:rPr lang="en-US" altLang="zh-CN" sz="1400" dirty="0">
                  <a:solidFill>
                    <a:schemeClr val="bg1"/>
                  </a:solidFill>
                </a:rPr>
                <a:t>64x64x3</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57DE7229-9021-4868-9D26-AB3C647013A3}"/>
              </a:ext>
            </a:extLst>
          </p:cNvPr>
          <p:cNvGrpSpPr/>
          <p:nvPr/>
        </p:nvGrpSpPr>
        <p:grpSpPr>
          <a:xfrm>
            <a:off x="1986114" y="2106074"/>
            <a:ext cx="723208" cy="1723343"/>
            <a:chOff x="7291607" y="4242088"/>
            <a:chExt cx="648159" cy="1546726"/>
          </a:xfrm>
        </p:grpSpPr>
        <p:sp>
          <p:nvSpPr>
            <p:cNvPr id="15" name="立方体 14">
              <a:extLst>
                <a:ext uri="{FF2B5EF4-FFF2-40B4-BE49-F238E27FC236}">
                  <a16:creationId xmlns:a16="http://schemas.microsoft.com/office/drawing/2014/main" id="{30D6C899-3914-4CBC-A250-4FA4395563A5}"/>
                </a:ext>
              </a:extLst>
            </p:cNvPr>
            <p:cNvSpPr/>
            <p:nvPr/>
          </p:nvSpPr>
          <p:spPr>
            <a:xfrm>
              <a:off x="7291607" y="4242088"/>
              <a:ext cx="593344" cy="1546726"/>
            </a:xfrm>
            <a:prstGeom prst="cube">
              <a:avLst>
                <a:gd name="adj" fmla="val 8504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F299F8DA-F1E7-4D57-9DF6-BB1759FCB2C0}"/>
                </a:ext>
              </a:extLst>
            </p:cNvPr>
            <p:cNvSpPr txBox="1"/>
            <p:nvPr/>
          </p:nvSpPr>
          <p:spPr>
            <a:xfrm rot="18646178">
              <a:off x="7214822" y="4731579"/>
              <a:ext cx="1174050" cy="275838"/>
            </a:xfrm>
            <a:prstGeom prst="rect">
              <a:avLst/>
            </a:prstGeom>
            <a:noFill/>
          </p:spPr>
          <p:txBody>
            <a:bodyPr wrap="square" rtlCol="0">
              <a:spAutoFit/>
            </a:bodyPr>
            <a:lstStyle/>
            <a:p>
              <a:r>
                <a:rPr lang="en-US" altLang="zh-CN" sz="1400" dirty="0">
                  <a:solidFill>
                    <a:schemeClr val="bg1"/>
                  </a:solidFill>
                </a:rPr>
                <a:t>84x84x8</a:t>
              </a:r>
              <a:endParaRPr lang="zh-CN" altLang="en-US" sz="1400" dirty="0">
                <a:solidFill>
                  <a:schemeClr val="bg1"/>
                </a:solidFill>
              </a:endParaRPr>
            </a:p>
          </p:txBody>
        </p:sp>
      </p:grpSp>
      <p:grpSp>
        <p:nvGrpSpPr>
          <p:cNvPr id="12" name="组合 11">
            <a:extLst>
              <a:ext uri="{FF2B5EF4-FFF2-40B4-BE49-F238E27FC236}">
                <a16:creationId xmlns:a16="http://schemas.microsoft.com/office/drawing/2014/main" id="{42C9CC67-C77F-46D8-8422-B8D28869FE02}"/>
              </a:ext>
            </a:extLst>
          </p:cNvPr>
          <p:cNvGrpSpPr/>
          <p:nvPr/>
        </p:nvGrpSpPr>
        <p:grpSpPr>
          <a:xfrm>
            <a:off x="697099" y="4573368"/>
            <a:ext cx="2850510" cy="1760812"/>
            <a:chOff x="392470" y="4288950"/>
            <a:chExt cx="2850510" cy="1760812"/>
          </a:xfrm>
        </p:grpSpPr>
        <p:pic>
          <p:nvPicPr>
            <p:cNvPr id="25" name="图片 24">
              <a:extLst>
                <a:ext uri="{FF2B5EF4-FFF2-40B4-BE49-F238E27FC236}">
                  <a16:creationId xmlns:a16="http://schemas.microsoft.com/office/drawing/2014/main" id="{9D143F76-824E-4D7D-9722-965593A4E544}"/>
                </a:ext>
              </a:extLst>
            </p:cNvPr>
            <p:cNvPicPr>
              <a:picLocks noChangeAspect="1"/>
            </p:cNvPicPr>
            <p:nvPr/>
          </p:nvPicPr>
          <p:blipFill>
            <a:blip r:embed="rId4"/>
            <a:stretch>
              <a:fillRect/>
            </a:stretch>
          </p:blipFill>
          <p:spPr>
            <a:xfrm>
              <a:off x="392473" y="4288950"/>
              <a:ext cx="2850507" cy="1760811"/>
            </a:xfrm>
            <a:prstGeom prst="rect">
              <a:avLst/>
            </a:prstGeom>
          </p:spPr>
        </p:pic>
        <p:sp>
          <p:nvSpPr>
            <p:cNvPr id="11" name="矩形 10">
              <a:extLst>
                <a:ext uri="{FF2B5EF4-FFF2-40B4-BE49-F238E27FC236}">
                  <a16:creationId xmlns:a16="http://schemas.microsoft.com/office/drawing/2014/main" id="{812DED7B-54FA-45E8-B650-E586AAB57746}"/>
                </a:ext>
              </a:extLst>
            </p:cNvPr>
            <p:cNvSpPr/>
            <p:nvPr/>
          </p:nvSpPr>
          <p:spPr>
            <a:xfrm>
              <a:off x="392472" y="4288950"/>
              <a:ext cx="2850507" cy="1301278"/>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EF5FE49-2AF5-4E0C-A68B-030D5AA3FABF}"/>
                </a:ext>
              </a:extLst>
            </p:cNvPr>
            <p:cNvSpPr/>
            <p:nvPr/>
          </p:nvSpPr>
          <p:spPr>
            <a:xfrm>
              <a:off x="392470" y="5574300"/>
              <a:ext cx="531761" cy="475461"/>
            </a:xfrm>
            <a:prstGeom prst="rect">
              <a:avLst/>
            </a:prstGeom>
            <a:solidFill>
              <a:schemeClr val="accent6">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668B006-48AC-404D-BF95-51A8C1138ADA}"/>
                </a:ext>
              </a:extLst>
            </p:cNvPr>
            <p:cNvSpPr/>
            <p:nvPr/>
          </p:nvSpPr>
          <p:spPr>
            <a:xfrm>
              <a:off x="924231" y="5590228"/>
              <a:ext cx="2318748" cy="459534"/>
            </a:xfrm>
            <a:prstGeom prst="rect">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1055DCA-8C2C-4035-A4A5-DAFB6C92D2A8}"/>
                </a:ext>
              </a:extLst>
            </p:cNvPr>
            <p:cNvSpPr/>
            <p:nvPr/>
          </p:nvSpPr>
          <p:spPr>
            <a:xfrm>
              <a:off x="2590323" y="4306229"/>
              <a:ext cx="652656" cy="109760"/>
            </a:xfrm>
            <a:prstGeom prst="rect">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30" name="箭头: 上 29">
            <a:extLst>
              <a:ext uri="{FF2B5EF4-FFF2-40B4-BE49-F238E27FC236}">
                <a16:creationId xmlns:a16="http://schemas.microsoft.com/office/drawing/2014/main" id="{4BF9A067-650D-47F2-B523-104EEE347666}"/>
              </a:ext>
            </a:extLst>
          </p:cNvPr>
          <p:cNvSpPr/>
          <p:nvPr/>
        </p:nvSpPr>
        <p:spPr>
          <a:xfrm>
            <a:off x="1605524" y="3988838"/>
            <a:ext cx="863059" cy="5845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上 30">
            <a:extLst>
              <a:ext uri="{FF2B5EF4-FFF2-40B4-BE49-F238E27FC236}">
                <a16:creationId xmlns:a16="http://schemas.microsoft.com/office/drawing/2014/main" id="{2893284F-7DD8-4345-A14D-831EDBB57A42}"/>
              </a:ext>
            </a:extLst>
          </p:cNvPr>
          <p:cNvSpPr/>
          <p:nvPr/>
        </p:nvSpPr>
        <p:spPr>
          <a:xfrm rot="5400000">
            <a:off x="3605343" y="2444152"/>
            <a:ext cx="863059" cy="8342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9FE0940-2B8A-4A9E-BDDB-9E916959729E}"/>
              </a:ext>
            </a:extLst>
          </p:cNvPr>
          <p:cNvSpPr/>
          <p:nvPr/>
        </p:nvSpPr>
        <p:spPr>
          <a:xfrm>
            <a:off x="8817885" y="1488218"/>
            <a:ext cx="1222867" cy="2701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t>28</a:t>
            </a:r>
            <a:endParaRPr lang="zh-CN" altLang="en-US" sz="1400" dirty="0"/>
          </a:p>
        </p:txBody>
      </p:sp>
      <p:grpSp>
        <p:nvGrpSpPr>
          <p:cNvPr id="34" name="组合 33">
            <a:extLst>
              <a:ext uri="{FF2B5EF4-FFF2-40B4-BE49-F238E27FC236}">
                <a16:creationId xmlns:a16="http://schemas.microsoft.com/office/drawing/2014/main" id="{3E414E62-8948-4FE8-AF10-EB2C8C624B36}"/>
              </a:ext>
            </a:extLst>
          </p:cNvPr>
          <p:cNvGrpSpPr/>
          <p:nvPr/>
        </p:nvGrpSpPr>
        <p:grpSpPr>
          <a:xfrm>
            <a:off x="8093267" y="1766925"/>
            <a:ext cx="566139" cy="1505948"/>
            <a:chOff x="7291608" y="4242087"/>
            <a:chExt cx="654489" cy="1546726"/>
          </a:xfrm>
        </p:grpSpPr>
        <p:sp>
          <p:nvSpPr>
            <p:cNvPr id="35" name="立方体 34">
              <a:extLst>
                <a:ext uri="{FF2B5EF4-FFF2-40B4-BE49-F238E27FC236}">
                  <a16:creationId xmlns:a16="http://schemas.microsoft.com/office/drawing/2014/main" id="{90661956-0A13-4BA9-AB68-159D0D220E8F}"/>
                </a:ext>
              </a:extLst>
            </p:cNvPr>
            <p:cNvSpPr/>
            <p:nvPr/>
          </p:nvSpPr>
          <p:spPr>
            <a:xfrm>
              <a:off x="7291608" y="4242087"/>
              <a:ext cx="593344" cy="1546726"/>
            </a:xfrm>
            <a:prstGeom prst="cube">
              <a:avLst>
                <a:gd name="adj" fmla="val 8504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C715C452-7C32-4399-8BCD-60F832C7923D}"/>
                </a:ext>
              </a:extLst>
            </p:cNvPr>
            <p:cNvSpPr txBox="1"/>
            <p:nvPr/>
          </p:nvSpPr>
          <p:spPr>
            <a:xfrm rot="18646178">
              <a:off x="7181168" y="4674185"/>
              <a:ext cx="1174050" cy="355808"/>
            </a:xfrm>
            <a:prstGeom prst="rect">
              <a:avLst/>
            </a:prstGeom>
            <a:noFill/>
          </p:spPr>
          <p:txBody>
            <a:bodyPr wrap="square" rtlCol="0">
              <a:spAutoFit/>
            </a:bodyPr>
            <a:lstStyle/>
            <a:p>
              <a:r>
                <a:rPr lang="en-US" altLang="zh-CN" sz="1400" dirty="0">
                  <a:solidFill>
                    <a:schemeClr val="bg1"/>
                  </a:solidFill>
                </a:rPr>
                <a:t>64x64x3</a:t>
              </a:r>
              <a:endParaRPr lang="zh-CN" altLang="en-US" sz="1400" dirty="0">
                <a:solidFill>
                  <a:schemeClr val="bg1"/>
                </a:solidFill>
              </a:endParaRPr>
            </a:p>
          </p:txBody>
        </p:sp>
      </p:grpSp>
      <p:grpSp>
        <p:nvGrpSpPr>
          <p:cNvPr id="37" name="组合 36">
            <a:extLst>
              <a:ext uri="{FF2B5EF4-FFF2-40B4-BE49-F238E27FC236}">
                <a16:creationId xmlns:a16="http://schemas.microsoft.com/office/drawing/2014/main" id="{8AF324A7-14DA-42B2-B873-4E8B95B2B3A8}"/>
              </a:ext>
            </a:extLst>
          </p:cNvPr>
          <p:cNvGrpSpPr/>
          <p:nvPr/>
        </p:nvGrpSpPr>
        <p:grpSpPr>
          <a:xfrm>
            <a:off x="9055406" y="1971006"/>
            <a:ext cx="723208" cy="1723343"/>
            <a:chOff x="7291607" y="4242088"/>
            <a:chExt cx="648159" cy="1546726"/>
          </a:xfrm>
        </p:grpSpPr>
        <p:sp>
          <p:nvSpPr>
            <p:cNvPr id="38" name="立方体 37">
              <a:extLst>
                <a:ext uri="{FF2B5EF4-FFF2-40B4-BE49-F238E27FC236}">
                  <a16:creationId xmlns:a16="http://schemas.microsoft.com/office/drawing/2014/main" id="{228DFF59-3235-4C07-AC65-19F1DD2CD5A8}"/>
                </a:ext>
              </a:extLst>
            </p:cNvPr>
            <p:cNvSpPr/>
            <p:nvPr/>
          </p:nvSpPr>
          <p:spPr>
            <a:xfrm>
              <a:off x="7291607" y="4242088"/>
              <a:ext cx="593344" cy="1546726"/>
            </a:xfrm>
            <a:prstGeom prst="cube">
              <a:avLst>
                <a:gd name="adj" fmla="val 8504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A7877892-C0B4-4F95-B533-112DA7B33CDD}"/>
                </a:ext>
              </a:extLst>
            </p:cNvPr>
            <p:cNvSpPr txBox="1"/>
            <p:nvPr/>
          </p:nvSpPr>
          <p:spPr>
            <a:xfrm rot="18646178">
              <a:off x="7214822" y="4731579"/>
              <a:ext cx="1174050" cy="275838"/>
            </a:xfrm>
            <a:prstGeom prst="rect">
              <a:avLst/>
            </a:prstGeom>
            <a:noFill/>
          </p:spPr>
          <p:txBody>
            <a:bodyPr wrap="square" rtlCol="0">
              <a:spAutoFit/>
            </a:bodyPr>
            <a:lstStyle/>
            <a:p>
              <a:r>
                <a:rPr lang="en-US" altLang="zh-CN" sz="1400" dirty="0">
                  <a:solidFill>
                    <a:schemeClr val="bg1"/>
                  </a:solidFill>
                </a:rPr>
                <a:t>84x84x6</a:t>
              </a:r>
              <a:endParaRPr lang="zh-CN" altLang="en-US" sz="1400" dirty="0">
                <a:solidFill>
                  <a:schemeClr val="bg1"/>
                </a:solidFill>
              </a:endParaRPr>
            </a:p>
          </p:txBody>
        </p:sp>
      </p:grpSp>
      <p:sp>
        <p:nvSpPr>
          <p:cNvPr id="54" name="箭头: 上 53">
            <a:extLst>
              <a:ext uri="{FF2B5EF4-FFF2-40B4-BE49-F238E27FC236}">
                <a16:creationId xmlns:a16="http://schemas.microsoft.com/office/drawing/2014/main" id="{3084086B-AA8C-4EF0-A6B5-1151F0A681E6}"/>
              </a:ext>
            </a:extLst>
          </p:cNvPr>
          <p:cNvSpPr/>
          <p:nvPr/>
        </p:nvSpPr>
        <p:spPr>
          <a:xfrm rot="5400000">
            <a:off x="6697493" y="2437188"/>
            <a:ext cx="863059" cy="6000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7ECC8663-57C5-4334-9703-A17EA7DF8951}"/>
              </a:ext>
            </a:extLst>
          </p:cNvPr>
          <p:cNvPicPr>
            <a:picLocks noChangeAspect="1"/>
          </p:cNvPicPr>
          <p:nvPr/>
        </p:nvPicPr>
        <p:blipFill>
          <a:blip r:embed="rId5">
            <a:clrChange>
              <a:clrFrom>
                <a:srgbClr val="002060"/>
              </a:clrFrom>
              <a:clrTo>
                <a:srgbClr val="002060">
                  <a:alpha val="0"/>
                </a:srgbClr>
              </a:clrTo>
            </a:clrChange>
          </a:blip>
          <a:stretch>
            <a:fillRect/>
          </a:stretch>
        </p:blipFill>
        <p:spPr>
          <a:xfrm>
            <a:off x="8664707" y="4338414"/>
            <a:ext cx="1920038" cy="1475077"/>
          </a:xfrm>
          <a:prstGeom prst="rect">
            <a:avLst/>
          </a:prstGeom>
        </p:spPr>
      </p:pic>
      <p:sp>
        <p:nvSpPr>
          <p:cNvPr id="56" name="箭头: 上 55">
            <a:extLst>
              <a:ext uri="{FF2B5EF4-FFF2-40B4-BE49-F238E27FC236}">
                <a16:creationId xmlns:a16="http://schemas.microsoft.com/office/drawing/2014/main" id="{17CD881B-C0F5-400F-BF7B-4A22DF3F238D}"/>
              </a:ext>
            </a:extLst>
          </p:cNvPr>
          <p:cNvSpPr/>
          <p:nvPr/>
        </p:nvSpPr>
        <p:spPr>
          <a:xfrm rot="10800000">
            <a:off x="8730646" y="3993827"/>
            <a:ext cx="743890" cy="4317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AC462AEF-8A13-4C4B-AC0A-A110B33E760D}"/>
              </a:ext>
            </a:extLst>
          </p:cNvPr>
          <p:cNvSpPr/>
          <p:nvPr/>
        </p:nvSpPr>
        <p:spPr>
          <a:xfrm>
            <a:off x="4468045" y="1307796"/>
            <a:ext cx="2350378" cy="2858796"/>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400" dirty="0"/>
              <a:t>Memoryless</a:t>
            </a:r>
          </a:p>
          <a:p>
            <a:pPr algn="ctr"/>
            <a:r>
              <a:rPr lang="en-US" altLang="zh-CN" sz="2400" dirty="0"/>
              <a:t>Magic black</a:t>
            </a:r>
          </a:p>
          <a:p>
            <a:pPr algn="ctr"/>
            <a:r>
              <a:rPr lang="en-US" altLang="zh-CN" sz="2400" dirty="0"/>
              <a:t>Network Box</a:t>
            </a:r>
          </a:p>
          <a:p>
            <a:pPr algn="ctr"/>
            <a:r>
              <a:rPr lang="en-US" altLang="zh-CN" sz="1400" dirty="0"/>
              <a:t>(details in report,</a:t>
            </a:r>
          </a:p>
          <a:p>
            <a:pPr algn="ctr"/>
            <a:r>
              <a:rPr lang="en-US" altLang="zh-CN" sz="1400" dirty="0"/>
              <a:t>Too trivial to explain)</a:t>
            </a:r>
            <a:endParaRPr lang="zh-CN" altLang="en-US" sz="1400" dirty="0"/>
          </a:p>
        </p:txBody>
      </p:sp>
      <p:sp>
        <p:nvSpPr>
          <p:cNvPr id="58" name="箭头: 上 57">
            <a:extLst>
              <a:ext uri="{FF2B5EF4-FFF2-40B4-BE49-F238E27FC236}">
                <a16:creationId xmlns:a16="http://schemas.microsoft.com/office/drawing/2014/main" id="{89C1962A-21B8-4E4B-997C-5BCB33763046}"/>
              </a:ext>
            </a:extLst>
          </p:cNvPr>
          <p:cNvSpPr/>
          <p:nvPr/>
        </p:nvSpPr>
        <p:spPr>
          <a:xfrm rot="16200000">
            <a:off x="5510905" y="3423630"/>
            <a:ext cx="523220" cy="44498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7E60C706-9377-450F-B124-BCE81DC7A353}"/>
              </a:ext>
            </a:extLst>
          </p:cNvPr>
          <p:cNvSpPr txBox="1"/>
          <p:nvPr/>
        </p:nvSpPr>
        <p:spPr>
          <a:xfrm>
            <a:off x="5310597" y="5374603"/>
            <a:ext cx="2025445"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action</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61" name="文本框 60">
            <a:extLst>
              <a:ext uri="{FF2B5EF4-FFF2-40B4-BE49-F238E27FC236}">
                <a16:creationId xmlns:a16="http://schemas.microsoft.com/office/drawing/2014/main" id="{F51623BE-8B6D-4F1A-96C6-8167C0D2EBC5}"/>
              </a:ext>
            </a:extLst>
          </p:cNvPr>
          <p:cNvSpPr txBox="1"/>
          <p:nvPr/>
        </p:nvSpPr>
        <p:spPr>
          <a:xfrm>
            <a:off x="2492030" y="3522957"/>
            <a:ext cx="2025445"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input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62" name="文本框 61">
            <a:extLst>
              <a:ext uri="{FF2B5EF4-FFF2-40B4-BE49-F238E27FC236}">
                <a16:creationId xmlns:a16="http://schemas.microsoft.com/office/drawing/2014/main" id="{E413A6CB-4337-4C3A-8020-F4DF35CFFC04}"/>
              </a:ext>
            </a:extLst>
          </p:cNvPr>
          <p:cNvSpPr txBox="1"/>
          <p:nvPr/>
        </p:nvSpPr>
        <p:spPr>
          <a:xfrm>
            <a:off x="9663061" y="3450480"/>
            <a:ext cx="2025445"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output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67A1D938-8E2C-4576-A612-AEF93023D4EC}"/>
              </a:ext>
            </a:extLst>
          </p:cNvPr>
          <p:cNvSpPr txBox="1"/>
          <p:nvPr/>
        </p:nvSpPr>
        <p:spPr>
          <a:xfrm>
            <a:off x="10522243" y="5648534"/>
            <a:ext cx="926929" cy="369332"/>
          </a:xfrm>
          <a:prstGeom prst="rect">
            <a:avLst/>
          </a:prstGeom>
          <a:noFill/>
        </p:spPr>
        <p:txBody>
          <a:bodyPr wrap="square" rtlCol="0">
            <a:spAutoFit/>
          </a:bodyPr>
          <a:lstStyle/>
          <a:p>
            <a:r>
              <a:rPr lang="en-US" altLang="zh-CN" b="1" dirty="0">
                <a:solidFill>
                  <a:schemeClr val="bg1"/>
                </a:solidFill>
              </a:rPr>
              <a:t>TQGP</a:t>
            </a:r>
            <a:endParaRPr lang="zh-CN" altLang="en-US" b="1" dirty="0">
              <a:solidFill>
                <a:schemeClr val="bg1"/>
              </a:solidFill>
            </a:endParaRPr>
          </a:p>
        </p:txBody>
      </p:sp>
    </p:spTree>
    <p:extLst>
      <p:ext uri="{BB962C8B-B14F-4D97-AF65-F5344CB8AC3E}">
        <p14:creationId xmlns:p14="http://schemas.microsoft.com/office/powerpoint/2010/main" val="3507299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284231" y="385435"/>
            <a:ext cx="4307432" cy="815329"/>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Our contribution</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1" name="矩形 10">
            <a:extLst>
              <a:ext uri="{FF2B5EF4-FFF2-40B4-BE49-F238E27FC236}">
                <a16:creationId xmlns:a16="http://schemas.microsoft.com/office/drawing/2014/main" id="{CF8A952E-3332-4CE1-8E74-3139026397AF}"/>
              </a:ext>
            </a:extLst>
          </p:cNvPr>
          <p:cNvSpPr/>
          <p:nvPr/>
        </p:nvSpPr>
        <p:spPr>
          <a:xfrm>
            <a:off x="-1" y="1743514"/>
            <a:ext cx="8573729" cy="2887479"/>
          </a:xfrm>
          <a:prstGeom prst="rect">
            <a:avLst/>
          </a:prstGeom>
          <a:solidFill>
            <a:schemeClr val="accent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53E2B1F-E09B-40AF-A03B-2510C452D4D3}"/>
              </a:ext>
            </a:extLst>
          </p:cNvPr>
          <p:cNvSpPr/>
          <p:nvPr/>
        </p:nvSpPr>
        <p:spPr>
          <a:xfrm>
            <a:off x="215856" y="2279312"/>
            <a:ext cx="8142013" cy="1815882"/>
          </a:xfrm>
          <a:prstGeom prst="rect">
            <a:avLst/>
          </a:prstGeom>
        </p:spPr>
        <p:txBody>
          <a:bodyPr wrap="square">
            <a:spAutoFit/>
          </a:bodyPr>
          <a:lstStyle/>
          <a:p>
            <a:pPr marL="914400" lvl="1" indent="-457200">
              <a:buFont typeface="Arial" panose="020B0604020202020204" pitchFamily="34" charset="0"/>
              <a:buChar char="•"/>
            </a:pPr>
            <a:r>
              <a:rPr lang="en-US" altLang="zh-CN" sz="2800" dirty="0">
                <a:solidFill>
                  <a:schemeClr val="accent4">
                    <a:lumMod val="40000"/>
                    <a:lumOff val="60000"/>
                  </a:schemeClr>
                </a:solidFill>
                <a:latin typeface="NimbusRomNo9L-Regu"/>
              </a:rPr>
              <a:t>Provide a PVP mini-game map basing on pysc2 API.</a:t>
            </a:r>
          </a:p>
          <a:p>
            <a:pPr marL="914400" lvl="1" indent="-457200">
              <a:buFont typeface="Arial" panose="020B0604020202020204" pitchFamily="34" charset="0"/>
              <a:buChar char="•"/>
            </a:pPr>
            <a:r>
              <a:rPr lang="en-US" altLang="zh-CN" sz="2800" dirty="0">
                <a:solidFill>
                  <a:schemeClr val="bg1"/>
                </a:solidFill>
                <a:latin typeface="NimbusRomNo9L-Regu"/>
              </a:rPr>
              <a:t>Apply baseline DQN</a:t>
            </a:r>
          </a:p>
          <a:p>
            <a:pPr marL="914400" lvl="1" indent="-457200">
              <a:buFont typeface="Arial" panose="020B0604020202020204" pitchFamily="34" charset="0"/>
              <a:buChar char="•"/>
            </a:pPr>
            <a:r>
              <a:rPr lang="en-US" altLang="zh-CN" sz="2800" dirty="0">
                <a:solidFill>
                  <a:schemeClr val="bg1"/>
                </a:solidFill>
                <a:latin typeface="NimbusRomNo9L-Regu"/>
              </a:rPr>
              <a:t>Handle the large action space</a:t>
            </a:r>
          </a:p>
        </p:txBody>
      </p:sp>
    </p:spTree>
    <p:extLst>
      <p:ext uri="{BB962C8B-B14F-4D97-AF65-F5344CB8AC3E}">
        <p14:creationId xmlns:p14="http://schemas.microsoft.com/office/powerpoint/2010/main" val="2285249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14033" y="202935"/>
            <a:ext cx="5063613" cy="776366"/>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Experiment result</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pic>
        <p:nvPicPr>
          <p:cNvPr id="11" name="20190116_103804">
            <a:hlinkClick r:id="" action="ppaction://media"/>
            <a:extLst>
              <a:ext uri="{FF2B5EF4-FFF2-40B4-BE49-F238E27FC236}">
                <a16:creationId xmlns:a16="http://schemas.microsoft.com/office/drawing/2014/main" id="{650F3E87-3C8F-469B-9508-ABE183FF94A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34070" y="1076527"/>
            <a:ext cx="8879906" cy="4994947"/>
          </a:xfrm>
          <a:prstGeom prst="rect">
            <a:avLst/>
          </a:prstGeom>
        </p:spPr>
      </p:pic>
    </p:spTree>
    <p:extLst>
      <p:ext uri="{BB962C8B-B14F-4D97-AF65-F5344CB8AC3E}">
        <p14:creationId xmlns:p14="http://schemas.microsoft.com/office/powerpoint/2010/main" val="7933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0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6214892"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Network architecture</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40" name="立方体 39">
            <a:extLst>
              <a:ext uri="{FF2B5EF4-FFF2-40B4-BE49-F238E27FC236}">
                <a16:creationId xmlns:a16="http://schemas.microsoft.com/office/drawing/2014/main" id="{7C61547A-E8E4-490F-8F87-60579CF2E657}"/>
              </a:ext>
            </a:extLst>
          </p:cNvPr>
          <p:cNvSpPr/>
          <p:nvPr/>
        </p:nvSpPr>
        <p:spPr>
          <a:xfrm>
            <a:off x="890344" y="1999602"/>
            <a:ext cx="2350378" cy="2858796"/>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400" dirty="0"/>
              <a:t>Memoryless</a:t>
            </a:r>
          </a:p>
          <a:p>
            <a:pPr algn="ctr"/>
            <a:r>
              <a:rPr lang="en-US" altLang="zh-CN" sz="2400" dirty="0"/>
              <a:t>Magic black</a:t>
            </a:r>
          </a:p>
          <a:p>
            <a:pPr algn="ctr"/>
            <a:r>
              <a:rPr lang="en-US" altLang="zh-CN" sz="2400" dirty="0"/>
              <a:t>Network Box</a:t>
            </a:r>
          </a:p>
          <a:p>
            <a:pPr algn="ctr"/>
            <a:r>
              <a:rPr lang="en-US" altLang="zh-CN" sz="1400" dirty="0"/>
              <a:t>(details in report,</a:t>
            </a:r>
          </a:p>
          <a:p>
            <a:pPr algn="ctr"/>
            <a:r>
              <a:rPr lang="en-US" altLang="zh-CN" sz="1400" dirty="0"/>
              <a:t>Too trivial to explain)</a:t>
            </a:r>
            <a:endParaRPr lang="zh-CN" altLang="en-US" sz="1400" dirty="0"/>
          </a:p>
        </p:txBody>
      </p:sp>
      <p:sp>
        <p:nvSpPr>
          <p:cNvPr id="41" name="矩形 40">
            <a:extLst>
              <a:ext uri="{FF2B5EF4-FFF2-40B4-BE49-F238E27FC236}">
                <a16:creationId xmlns:a16="http://schemas.microsoft.com/office/drawing/2014/main" id="{783F2F2F-0741-433E-8EB6-9F871E4C33B0}"/>
              </a:ext>
            </a:extLst>
          </p:cNvPr>
          <p:cNvSpPr/>
          <p:nvPr/>
        </p:nvSpPr>
        <p:spPr>
          <a:xfrm>
            <a:off x="3953548" y="1634134"/>
            <a:ext cx="7462719" cy="3416320"/>
          </a:xfrm>
          <a:prstGeom prst="rect">
            <a:avLst/>
          </a:prstGeom>
        </p:spPr>
        <p:txBody>
          <a:bodyPr wrap="square">
            <a:spAutoFit/>
          </a:bodyPr>
          <a:lstStyle/>
          <a:p>
            <a:r>
              <a:rPr lang="en-US" altLang="zh-CN" sz="2400" b="1" dirty="0">
                <a:solidFill>
                  <a:srgbClr val="FFC000"/>
                </a:solidFill>
              </a:rPr>
              <a:t>Remarks:</a:t>
            </a:r>
          </a:p>
          <a:p>
            <a:pPr marL="457200" indent="-457200">
              <a:buAutoNum type="arabicPeriod"/>
            </a:pPr>
            <a:r>
              <a:rPr lang="en-US" altLang="zh-CN" sz="2400" b="1" dirty="0">
                <a:solidFill>
                  <a:schemeClr val="bg1"/>
                </a:solidFill>
              </a:rPr>
              <a:t>Why memoryless?</a:t>
            </a:r>
          </a:p>
          <a:p>
            <a:r>
              <a:rPr lang="en-US" altLang="zh-CN" sz="2400" dirty="0">
                <a:solidFill>
                  <a:schemeClr val="bg1"/>
                </a:solidFill>
              </a:rPr>
              <a:t>For this sc2 mini-task, the state sequence may be ~2000 long, classical method is impossible to compute(OOM).</a:t>
            </a:r>
          </a:p>
          <a:p>
            <a:endParaRPr lang="en-US" altLang="zh-CN" sz="2400" dirty="0">
              <a:solidFill>
                <a:schemeClr val="bg1"/>
              </a:solidFill>
            </a:endParaRPr>
          </a:p>
          <a:p>
            <a:r>
              <a:rPr lang="en-US" altLang="zh-CN" sz="2400" dirty="0">
                <a:solidFill>
                  <a:schemeClr val="bg1"/>
                </a:solidFill>
              </a:rPr>
              <a:t>One possible remedy is to hard code memory.(e.g.: output Q values by exponentially average the IV in TQGP)</a:t>
            </a:r>
          </a:p>
        </p:txBody>
      </p:sp>
    </p:spTree>
    <p:extLst>
      <p:ext uri="{BB962C8B-B14F-4D97-AF65-F5344CB8AC3E}">
        <p14:creationId xmlns:p14="http://schemas.microsoft.com/office/powerpoint/2010/main" val="2107790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6214892"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Network architecture</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40" name="立方体 39">
            <a:extLst>
              <a:ext uri="{FF2B5EF4-FFF2-40B4-BE49-F238E27FC236}">
                <a16:creationId xmlns:a16="http://schemas.microsoft.com/office/drawing/2014/main" id="{7C61547A-E8E4-490F-8F87-60579CF2E657}"/>
              </a:ext>
            </a:extLst>
          </p:cNvPr>
          <p:cNvSpPr/>
          <p:nvPr/>
        </p:nvSpPr>
        <p:spPr>
          <a:xfrm>
            <a:off x="1043586" y="2733932"/>
            <a:ext cx="1906122" cy="2318442"/>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Memoryless</a:t>
            </a:r>
          </a:p>
          <a:p>
            <a:pPr algn="ctr"/>
            <a:r>
              <a:rPr lang="en-US" altLang="zh-CN" dirty="0"/>
              <a:t>Magic black</a:t>
            </a:r>
          </a:p>
          <a:p>
            <a:pPr algn="ctr"/>
            <a:r>
              <a:rPr lang="en-US" altLang="zh-CN" dirty="0"/>
              <a:t>Network Box</a:t>
            </a:r>
          </a:p>
          <a:p>
            <a:pPr algn="ctr"/>
            <a:r>
              <a:rPr lang="en-US" altLang="zh-CN" sz="1100" dirty="0"/>
              <a:t>(details in report,</a:t>
            </a:r>
          </a:p>
          <a:p>
            <a:pPr algn="ctr"/>
            <a:r>
              <a:rPr lang="en-US" altLang="zh-CN" sz="1100" dirty="0"/>
              <a:t>Too trivial to explain)</a:t>
            </a:r>
            <a:endParaRPr lang="zh-CN" altLang="en-US" sz="1100" dirty="0"/>
          </a:p>
        </p:txBody>
      </p:sp>
      <p:sp>
        <p:nvSpPr>
          <p:cNvPr id="41" name="矩形 40">
            <a:extLst>
              <a:ext uri="{FF2B5EF4-FFF2-40B4-BE49-F238E27FC236}">
                <a16:creationId xmlns:a16="http://schemas.microsoft.com/office/drawing/2014/main" id="{783F2F2F-0741-433E-8EB6-9F871E4C33B0}"/>
              </a:ext>
            </a:extLst>
          </p:cNvPr>
          <p:cNvSpPr/>
          <p:nvPr/>
        </p:nvSpPr>
        <p:spPr>
          <a:xfrm>
            <a:off x="3369981" y="1348938"/>
            <a:ext cx="7462719" cy="2769989"/>
          </a:xfrm>
          <a:prstGeom prst="rect">
            <a:avLst/>
          </a:prstGeom>
        </p:spPr>
        <p:txBody>
          <a:bodyPr wrap="square">
            <a:spAutoFit/>
          </a:bodyPr>
          <a:lstStyle/>
          <a:p>
            <a:r>
              <a:rPr lang="en-US" altLang="zh-CN" sz="2400" b="1" dirty="0">
                <a:solidFill>
                  <a:srgbClr val="FFC000"/>
                </a:solidFill>
              </a:rPr>
              <a:t>Remarks:</a:t>
            </a:r>
          </a:p>
          <a:p>
            <a:r>
              <a:rPr lang="en-US" altLang="zh-CN" sz="2400" b="1" dirty="0">
                <a:solidFill>
                  <a:schemeClr val="bg1"/>
                </a:solidFill>
              </a:rPr>
              <a:t>2. Any novelty?</a:t>
            </a:r>
          </a:p>
          <a:p>
            <a:r>
              <a:rPr lang="en-US" altLang="zh-CN" sz="2400" dirty="0">
                <a:solidFill>
                  <a:schemeClr val="bg1"/>
                </a:solidFill>
              </a:rPr>
              <a:t>One key problem is how to combine 1-D info(money, selected units) with 2-D info(</a:t>
            </a:r>
            <a:r>
              <a:rPr lang="en-US" altLang="zh-CN" sz="2400" dirty="0" err="1">
                <a:solidFill>
                  <a:schemeClr val="bg1"/>
                </a:solidFill>
              </a:rPr>
              <a:t>minimap</a:t>
            </a:r>
            <a:r>
              <a:rPr lang="en-US" altLang="zh-CN" sz="2400" dirty="0">
                <a:solidFill>
                  <a:schemeClr val="bg1"/>
                </a:solidFill>
              </a:rPr>
              <a:t> screen).</a:t>
            </a:r>
          </a:p>
          <a:p>
            <a:endParaRPr lang="en-US" altLang="zh-CN" sz="2400" dirty="0">
              <a:solidFill>
                <a:schemeClr val="bg1"/>
              </a:solidFill>
            </a:endParaRPr>
          </a:p>
          <a:p>
            <a:r>
              <a:rPr lang="en-US" altLang="zh-CN" b="1" dirty="0">
                <a:solidFill>
                  <a:schemeClr val="bg1"/>
                </a:solidFill>
              </a:rPr>
              <a:t>Popular method: </a:t>
            </a:r>
            <a:r>
              <a:rPr lang="en-US" altLang="zh-CN" dirty="0">
                <a:solidFill>
                  <a:schemeClr val="bg1"/>
                </a:solidFill>
              </a:rPr>
              <a:t>reshape fc layer into convolutional layer.</a:t>
            </a:r>
          </a:p>
          <a:p>
            <a:r>
              <a:rPr lang="en-US" altLang="zh-CN" dirty="0">
                <a:solidFill>
                  <a:schemeClr val="bg1"/>
                </a:solidFill>
              </a:rPr>
              <a:t>Problem: fc does not contain spatial structure in architecture(require “learning” the structure). Huge amounts of parameter and learning cost.</a:t>
            </a:r>
          </a:p>
        </p:txBody>
      </p:sp>
      <p:pic>
        <p:nvPicPr>
          <p:cNvPr id="9" name="图片 8">
            <a:extLst>
              <a:ext uri="{FF2B5EF4-FFF2-40B4-BE49-F238E27FC236}">
                <a16:creationId xmlns:a16="http://schemas.microsoft.com/office/drawing/2014/main" id="{653D75FD-2A14-434B-A8EF-A0B1F5538A9E}"/>
              </a:ext>
            </a:extLst>
          </p:cNvPr>
          <p:cNvPicPr>
            <a:picLocks noChangeAspect="1"/>
          </p:cNvPicPr>
          <p:nvPr/>
        </p:nvPicPr>
        <p:blipFill>
          <a:blip r:embed="rId4"/>
          <a:stretch>
            <a:fillRect/>
          </a:stretch>
        </p:blipFill>
        <p:spPr>
          <a:xfrm>
            <a:off x="5627301" y="4364249"/>
            <a:ext cx="2948078" cy="1637821"/>
          </a:xfrm>
          <a:prstGeom prst="rect">
            <a:avLst/>
          </a:prstGeom>
        </p:spPr>
      </p:pic>
    </p:spTree>
    <p:extLst>
      <p:ext uri="{BB962C8B-B14F-4D97-AF65-F5344CB8AC3E}">
        <p14:creationId xmlns:p14="http://schemas.microsoft.com/office/powerpoint/2010/main" val="3296593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6214892" cy="725610"/>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Network architecture</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40" name="立方体 39">
            <a:extLst>
              <a:ext uri="{FF2B5EF4-FFF2-40B4-BE49-F238E27FC236}">
                <a16:creationId xmlns:a16="http://schemas.microsoft.com/office/drawing/2014/main" id="{7C61547A-E8E4-490F-8F87-60579CF2E657}"/>
              </a:ext>
            </a:extLst>
          </p:cNvPr>
          <p:cNvSpPr/>
          <p:nvPr/>
        </p:nvSpPr>
        <p:spPr>
          <a:xfrm>
            <a:off x="1043587" y="2820540"/>
            <a:ext cx="1906122" cy="2318442"/>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Memoryless</a:t>
            </a:r>
          </a:p>
          <a:p>
            <a:pPr algn="ctr"/>
            <a:r>
              <a:rPr lang="en-US" altLang="zh-CN" dirty="0"/>
              <a:t>Magic black</a:t>
            </a:r>
          </a:p>
          <a:p>
            <a:pPr algn="ctr"/>
            <a:r>
              <a:rPr lang="en-US" altLang="zh-CN" dirty="0"/>
              <a:t>Network Box</a:t>
            </a:r>
          </a:p>
          <a:p>
            <a:pPr algn="ctr"/>
            <a:r>
              <a:rPr lang="en-US" altLang="zh-CN" sz="1100" dirty="0"/>
              <a:t>(details in report,</a:t>
            </a:r>
          </a:p>
          <a:p>
            <a:pPr algn="ctr"/>
            <a:r>
              <a:rPr lang="en-US" altLang="zh-CN" sz="1100" dirty="0"/>
              <a:t>Too trivial to explain)</a:t>
            </a:r>
            <a:endParaRPr lang="zh-CN" altLang="en-US" sz="1100" dirty="0"/>
          </a:p>
        </p:txBody>
      </p:sp>
      <p:sp>
        <p:nvSpPr>
          <p:cNvPr id="41" name="矩形 40">
            <a:extLst>
              <a:ext uri="{FF2B5EF4-FFF2-40B4-BE49-F238E27FC236}">
                <a16:creationId xmlns:a16="http://schemas.microsoft.com/office/drawing/2014/main" id="{783F2F2F-0741-433E-8EB6-9F871E4C33B0}"/>
              </a:ext>
            </a:extLst>
          </p:cNvPr>
          <p:cNvSpPr/>
          <p:nvPr/>
        </p:nvSpPr>
        <p:spPr>
          <a:xfrm>
            <a:off x="3369981" y="1230628"/>
            <a:ext cx="7462719" cy="3508653"/>
          </a:xfrm>
          <a:prstGeom prst="rect">
            <a:avLst/>
          </a:prstGeom>
        </p:spPr>
        <p:txBody>
          <a:bodyPr wrap="square">
            <a:spAutoFit/>
          </a:bodyPr>
          <a:lstStyle/>
          <a:p>
            <a:r>
              <a:rPr lang="en-US" altLang="zh-CN" sz="2400" b="1" dirty="0">
                <a:solidFill>
                  <a:srgbClr val="FFC000"/>
                </a:solidFill>
              </a:rPr>
              <a:t>Remarks:</a:t>
            </a:r>
          </a:p>
          <a:p>
            <a:r>
              <a:rPr lang="en-US" altLang="zh-CN" sz="2400" b="1" dirty="0">
                <a:solidFill>
                  <a:schemeClr val="bg1"/>
                </a:solidFill>
              </a:rPr>
              <a:t>2. Any novelty?</a:t>
            </a:r>
          </a:p>
          <a:p>
            <a:r>
              <a:rPr lang="en-US" altLang="zh-CN" sz="2400" dirty="0">
                <a:solidFill>
                  <a:schemeClr val="bg1"/>
                </a:solidFill>
              </a:rPr>
              <a:t>One key problem is how to combine 1-D info(money, selected units) with 2-D info(</a:t>
            </a:r>
            <a:r>
              <a:rPr lang="en-US" altLang="zh-CN" sz="2400" dirty="0" err="1">
                <a:solidFill>
                  <a:schemeClr val="bg1"/>
                </a:solidFill>
              </a:rPr>
              <a:t>minimap</a:t>
            </a:r>
            <a:r>
              <a:rPr lang="en-US" altLang="zh-CN" sz="2400" dirty="0">
                <a:solidFill>
                  <a:schemeClr val="bg1"/>
                </a:solidFill>
              </a:rPr>
              <a:t> screen).</a:t>
            </a:r>
          </a:p>
          <a:p>
            <a:endParaRPr lang="en-US" altLang="zh-CN" dirty="0">
              <a:solidFill>
                <a:schemeClr val="bg1"/>
              </a:solidFill>
            </a:endParaRPr>
          </a:p>
          <a:p>
            <a:r>
              <a:rPr lang="en-US" altLang="zh-CN" b="1" dirty="0">
                <a:solidFill>
                  <a:schemeClr val="bg1"/>
                </a:solidFill>
              </a:rPr>
              <a:t>Our implementation: </a:t>
            </a:r>
            <a:r>
              <a:rPr lang="en-US" altLang="zh-CN" dirty="0">
                <a:solidFill>
                  <a:schemeClr val="bg1"/>
                </a:solidFill>
              </a:rPr>
              <a:t>fork the fc feature into 2-D structure</a:t>
            </a: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b="1" dirty="0">
              <a:solidFill>
                <a:schemeClr val="bg1"/>
              </a:solidFill>
            </a:endParaRPr>
          </a:p>
          <a:p>
            <a:endParaRPr lang="en-US" altLang="zh-CN" b="1" dirty="0">
              <a:solidFill>
                <a:schemeClr val="bg1"/>
              </a:solidFill>
            </a:endParaRPr>
          </a:p>
        </p:txBody>
      </p:sp>
      <p:pic>
        <p:nvPicPr>
          <p:cNvPr id="4" name="图片 3">
            <a:extLst>
              <a:ext uri="{FF2B5EF4-FFF2-40B4-BE49-F238E27FC236}">
                <a16:creationId xmlns:a16="http://schemas.microsoft.com/office/drawing/2014/main" id="{E0718AE0-E89C-42ED-8076-68830714F91F}"/>
              </a:ext>
            </a:extLst>
          </p:cNvPr>
          <p:cNvPicPr>
            <a:picLocks noChangeAspect="1"/>
          </p:cNvPicPr>
          <p:nvPr/>
        </p:nvPicPr>
        <p:blipFill>
          <a:blip r:embed="rId4"/>
          <a:stretch>
            <a:fillRect/>
          </a:stretch>
        </p:blipFill>
        <p:spPr>
          <a:xfrm>
            <a:off x="5216119" y="3636375"/>
            <a:ext cx="3770442" cy="1682039"/>
          </a:xfrm>
          <a:prstGeom prst="rect">
            <a:avLst/>
          </a:prstGeom>
        </p:spPr>
      </p:pic>
      <p:sp>
        <p:nvSpPr>
          <p:cNvPr id="5" name="矩形 4">
            <a:extLst>
              <a:ext uri="{FF2B5EF4-FFF2-40B4-BE49-F238E27FC236}">
                <a16:creationId xmlns:a16="http://schemas.microsoft.com/office/drawing/2014/main" id="{27B6C6ED-B38B-4C39-BE57-BE3B9DEF6BE0}"/>
              </a:ext>
            </a:extLst>
          </p:cNvPr>
          <p:cNvSpPr/>
          <p:nvPr/>
        </p:nvSpPr>
        <p:spPr>
          <a:xfrm>
            <a:off x="6294268" y="3979761"/>
            <a:ext cx="621437" cy="810276"/>
          </a:xfrm>
          <a:prstGeom prst="rect">
            <a:avLst/>
          </a:prstGeom>
          <a:noFill/>
          <a:ln w="317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82E8D4B-C025-4649-9BF8-982696F2AFC8}"/>
              </a:ext>
            </a:extLst>
          </p:cNvPr>
          <p:cNvSpPr/>
          <p:nvPr/>
        </p:nvSpPr>
        <p:spPr>
          <a:xfrm>
            <a:off x="3308314" y="5442706"/>
            <a:ext cx="7965642" cy="646331"/>
          </a:xfrm>
          <a:prstGeom prst="rect">
            <a:avLst/>
          </a:prstGeom>
        </p:spPr>
        <p:txBody>
          <a:bodyPr wrap="none">
            <a:spAutoFit/>
          </a:bodyPr>
          <a:lstStyle/>
          <a:p>
            <a:r>
              <a:rPr lang="en-US" altLang="zh-CN" b="1" dirty="0">
                <a:solidFill>
                  <a:schemeClr val="bg1"/>
                </a:solidFill>
              </a:rPr>
              <a:t>Engineering trick: </a:t>
            </a:r>
            <a:r>
              <a:rPr lang="en-US" altLang="zh-CN" dirty="0">
                <a:solidFill>
                  <a:schemeClr val="bg1"/>
                </a:solidFill>
              </a:rPr>
              <a:t>divided fc value by forked num. to avoid gradient explosion</a:t>
            </a:r>
          </a:p>
          <a:p>
            <a:r>
              <a:rPr lang="en-US" altLang="zh-CN" dirty="0">
                <a:solidFill>
                  <a:schemeClr val="bg1"/>
                </a:solidFill>
              </a:rPr>
              <a:t>(Or </a:t>
            </a:r>
            <a:r>
              <a:rPr lang="en-US" altLang="zh-CN" dirty="0" err="1">
                <a:solidFill>
                  <a:schemeClr val="bg1"/>
                </a:solidFill>
              </a:rPr>
              <a:t>NaN</a:t>
            </a:r>
            <a:r>
              <a:rPr lang="en-US" altLang="zh-CN" dirty="0">
                <a:solidFill>
                  <a:schemeClr val="bg1"/>
                </a:solidFill>
              </a:rPr>
              <a:t> will come to find you!)</a:t>
            </a:r>
          </a:p>
        </p:txBody>
      </p:sp>
    </p:spTree>
    <p:extLst>
      <p:ext uri="{BB962C8B-B14F-4D97-AF65-F5344CB8AC3E}">
        <p14:creationId xmlns:p14="http://schemas.microsoft.com/office/powerpoint/2010/main" val="3170411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5063613" cy="776366"/>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Experiment result</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3" name="文本框 2">
            <a:extLst>
              <a:ext uri="{FF2B5EF4-FFF2-40B4-BE49-F238E27FC236}">
                <a16:creationId xmlns:a16="http://schemas.microsoft.com/office/drawing/2014/main" id="{9B65D736-AAA1-4D0F-897F-9FB8F39E244F}"/>
              </a:ext>
            </a:extLst>
          </p:cNvPr>
          <p:cNvSpPr txBox="1"/>
          <p:nvPr/>
        </p:nvSpPr>
        <p:spPr>
          <a:xfrm>
            <a:off x="399494" y="1615736"/>
            <a:ext cx="11443318" cy="1569660"/>
          </a:xfrm>
          <a:prstGeom prst="rect">
            <a:avLst/>
          </a:prstGeom>
          <a:noFill/>
        </p:spPr>
        <p:txBody>
          <a:bodyPr wrap="square" rtlCol="0">
            <a:spAutoFit/>
          </a:bodyPr>
          <a:lstStyle/>
          <a:p>
            <a:pPr marL="457200" indent="-457200">
              <a:buAutoNum type="arabicPeriod"/>
            </a:pPr>
            <a:r>
              <a:rPr lang="en-US" altLang="zh-CN" sz="2400" dirty="0">
                <a:solidFill>
                  <a:schemeClr val="bg1"/>
                </a:solidFill>
              </a:rPr>
              <a:t>Training takes ~2 days, with ~400 epoxides(games) on GTX1080Ti</a:t>
            </a:r>
          </a:p>
          <a:p>
            <a:pPr marL="457200" indent="-457200">
              <a:buAutoNum type="arabicPeriod"/>
            </a:pPr>
            <a:r>
              <a:rPr lang="en-US" altLang="zh-CN" sz="2400" dirty="0">
                <a:solidFill>
                  <a:schemeClr val="bg1"/>
                </a:solidFill>
              </a:rPr>
              <a:t>Speed: ~5fps</a:t>
            </a:r>
          </a:p>
          <a:p>
            <a:pPr marL="457200" indent="-457200">
              <a:buAutoNum type="arabicPeriod"/>
            </a:pPr>
            <a:r>
              <a:rPr lang="en-US" altLang="zh-CN" sz="2400" dirty="0">
                <a:solidFill>
                  <a:schemeClr val="bg1"/>
                </a:solidFill>
              </a:rPr>
              <a:t>Compete with models with previous epoxides randomly(~20 matches),</a:t>
            </a:r>
          </a:p>
          <a:p>
            <a:r>
              <a:rPr lang="en-US" altLang="zh-CN" sz="2400" dirty="0">
                <a:solidFill>
                  <a:schemeClr val="bg1"/>
                </a:solidFill>
              </a:rPr>
              <a:t>Pick the best model.</a:t>
            </a:r>
          </a:p>
        </p:txBody>
      </p:sp>
      <p:pic>
        <p:nvPicPr>
          <p:cNvPr id="5" name="图片 4">
            <a:extLst>
              <a:ext uri="{FF2B5EF4-FFF2-40B4-BE49-F238E27FC236}">
                <a16:creationId xmlns:a16="http://schemas.microsoft.com/office/drawing/2014/main" id="{5A568ADE-D2C5-4CF3-A0BD-9127A9053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405" y="3904993"/>
            <a:ext cx="9148040" cy="1446884"/>
          </a:xfrm>
          <a:prstGeom prst="rect">
            <a:avLst/>
          </a:prstGeom>
        </p:spPr>
      </p:pic>
      <p:sp>
        <p:nvSpPr>
          <p:cNvPr id="6" name="矩形 5">
            <a:extLst>
              <a:ext uri="{FF2B5EF4-FFF2-40B4-BE49-F238E27FC236}">
                <a16:creationId xmlns:a16="http://schemas.microsoft.com/office/drawing/2014/main" id="{18F76E3E-375A-4184-884A-F0EC3497AD36}"/>
              </a:ext>
            </a:extLst>
          </p:cNvPr>
          <p:cNvSpPr/>
          <p:nvPr/>
        </p:nvSpPr>
        <p:spPr>
          <a:xfrm>
            <a:off x="8735627" y="3904993"/>
            <a:ext cx="461639" cy="289297"/>
          </a:xfrm>
          <a:prstGeom prst="rect">
            <a:avLst/>
          </a:prstGeom>
          <a:noFill/>
          <a:ln w="254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08166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2"/>
            <a:ext cx="5063613" cy="776366"/>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Experiment result</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1" name="文本框 10">
            <a:extLst>
              <a:ext uri="{FF2B5EF4-FFF2-40B4-BE49-F238E27FC236}">
                <a16:creationId xmlns:a16="http://schemas.microsoft.com/office/drawing/2014/main" id="{613DC465-B589-4FE1-A014-E8FA0E6D6B92}"/>
              </a:ext>
            </a:extLst>
          </p:cNvPr>
          <p:cNvSpPr txBox="1"/>
          <p:nvPr/>
        </p:nvSpPr>
        <p:spPr>
          <a:xfrm>
            <a:off x="399494" y="1615736"/>
            <a:ext cx="11443318" cy="461665"/>
          </a:xfrm>
          <a:prstGeom prst="rect">
            <a:avLst/>
          </a:prstGeom>
          <a:noFill/>
        </p:spPr>
        <p:txBody>
          <a:bodyPr wrap="square" rtlCol="0">
            <a:spAutoFit/>
          </a:bodyPr>
          <a:lstStyle/>
          <a:p>
            <a:r>
              <a:rPr lang="en-US" altLang="zh-CN" sz="2400" dirty="0">
                <a:solidFill>
                  <a:schemeClr val="bg1"/>
                </a:solidFill>
              </a:rPr>
              <a:t>Ternary score: +1 win, -1 lost, 0 tie </a:t>
            </a:r>
          </a:p>
        </p:txBody>
      </p:sp>
      <p:graphicFrame>
        <p:nvGraphicFramePr>
          <p:cNvPr id="4" name="表格 3">
            <a:extLst>
              <a:ext uri="{FF2B5EF4-FFF2-40B4-BE49-F238E27FC236}">
                <a16:creationId xmlns:a16="http://schemas.microsoft.com/office/drawing/2014/main" id="{FEAF93F2-2E82-420F-A9B3-1C87B2E7FA5B}"/>
              </a:ext>
            </a:extLst>
          </p:cNvPr>
          <p:cNvGraphicFramePr>
            <a:graphicFrameLocks noGrp="1"/>
          </p:cNvGraphicFramePr>
          <p:nvPr>
            <p:extLst>
              <p:ext uri="{D42A27DB-BD31-4B8C-83A1-F6EECF244321}">
                <p14:modId xmlns:p14="http://schemas.microsoft.com/office/powerpoint/2010/main" val="2741554478"/>
              </p:ext>
            </p:extLst>
          </p:nvPr>
        </p:nvGraphicFramePr>
        <p:xfrm>
          <a:off x="468320" y="2374019"/>
          <a:ext cx="8127999" cy="736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117322290"/>
                    </a:ext>
                  </a:extLst>
                </a:gridCol>
                <a:gridCol w="2709333">
                  <a:extLst>
                    <a:ext uri="{9D8B030D-6E8A-4147-A177-3AD203B41FA5}">
                      <a16:colId xmlns:a16="http://schemas.microsoft.com/office/drawing/2014/main" val="2376480443"/>
                    </a:ext>
                  </a:extLst>
                </a:gridCol>
                <a:gridCol w="2709333">
                  <a:extLst>
                    <a:ext uri="{9D8B030D-6E8A-4147-A177-3AD203B41FA5}">
                      <a16:colId xmlns:a16="http://schemas.microsoft.com/office/drawing/2014/main" val="4086799362"/>
                    </a:ext>
                  </a:extLst>
                </a:gridCol>
              </a:tblGrid>
              <a:tr h="370840">
                <a:tc>
                  <a:txBody>
                    <a:bodyPr/>
                    <a:lstStyle/>
                    <a:p>
                      <a:r>
                        <a:rPr lang="en-US" altLang="zh-CN" dirty="0">
                          <a:solidFill>
                            <a:schemeClr val="bg1"/>
                          </a:solidFill>
                        </a:rPr>
                        <a:t>RL vs. Bot(Easy in sc2)</a:t>
                      </a:r>
                      <a:endParaRPr lang="zh-CN" altLang="en-US" dirty="0">
                        <a:solidFill>
                          <a:schemeClr val="bg1"/>
                        </a:solidFill>
                      </a:endParaRPr>
                    </a:p>
                  </a:txBody>
                  <a:tcPr/>
                </a:tc>
                <a:tc>
                  <a:txBody>
                    <a:bodyPr/>
                    <a:lstStyle/>
                    <a:p>
                      <a:r>
                        <a:rPr lang="en-US" altLang="zh-CN" dirty="0">
                          <a:solidFill>
                            <a:schemeClr val="bg1"/>
                          </a:solidFill>
                        </a:rPr>
                        <a:t>RL vs. Random</a:t>
                      </a:r>
                      <a:endParaRPr lang="zh-CN" altLang="en-US" dirty="0">
                        <a:solidFill>
                          <a:schemeClr val="bg1"/>
                        </a:solidFill>
                      </a:endParaRPr>
                    </a:p>
                  </a:txBody>
                  <a:tcPr/>
                </a:tc>
                <a:tc>
                  <a:txBody>
                    <a:bodyPr/>
                    <a:lstStyle/>
                    <a:p>
                      <a:r>
                        <a:rPr lang="en-US" altLang="zh-CN" dirty="0">
                          <a:solidFill>
                            <a:schemeClr val="bg1"/>
                          </a:solidFill>
                        </a:rPr>
                        <a:t>RL vs. RL(pool)</a:t>
                      </a:r>
                      <a:endParaRPr lang="zh-CN" altLang="en-US" dirty="0">
                        <a:solidFill>
                          <a:schemeClr val="bg1"/>
                        </a:solidFill>
                      </a:endParaRPr>
                    </a:p>
                  </a:txBody>
                  <a:tcPr/>
                </a:tc>
                <a:extLst>
                  <a:ext uri="{0D108BD9-81ED-4DB2-BD59-A6C34878D82A}">
                    <a16:rowId xmlns:a16="http://schemas.microsoft.com/office/drawing/2014/main" val="1132493064"/>
                  </a:ext>
                </a:extLst>
              </a:tr>
              <a:tr h="211372">
                <a:tc>
                  <a:txBody>
                    <a:bodyPr/>
                    <a:lstStyle/>
                    <a:p>
                      <a:r>
                        <a:rPr lang="en-US" altLang="zh-CN" dirty="0">
                          <a:solidFill>
                            <a:schemeClr val="tx1"/>
                          </a:solidFill>
                        </a:rPr>
                        <a:t>-0.8</a:t>
                      </a:r>
                      <a:endParaRPr lang="zh-CN" altLang="en-US" dirty="0">
                        <a:solidFill>
                          <a:schemeClr val="tx1"/>
                        </a:solidFill>
                      </a:endParaRPr>
                    </a:p>
                  </a:txBody>
                  <a:tcPr/>
                </a:tc>
                <a:tc>
                  <a:txBody>
                    <a:bodyPr/>
                    <a:lstStyle/>
                    <a:p>
                      <a:r>
                        <a:rPr lang="en-US" altLang="zh-CN" dirty="0">
                          <a:solidFill>
                            <a:schemeClr val="tx1"/>
                          </a:solidFill>
                        </a:rPr>
                        <a:t>0.7</a:t>
                      </a:r>
                      <a:endParaRPr lang="zh-CN" altLang="en-US" dirty="0">
                        <a:solidFill>
                          <a:schemeClr val="tx1"/>
                        </a:solidFill>
                      </a:endParaRPr>
                    </a:p>
                  </a:txBody>
                  <a:tcPr/>
                </a:tc>
                <a:tc>
                  <a:txBody>
                    <a:bodyPr/>
                    <a:lstStyle/>
                    <a:p>
                      <a:r>
                        <a:rPr lang="en-US" altLang="zh-CN" dirty="0">
                          <a:solidFill>
                            <a:schemeClr val="tx1"/>
                          </a:solidFill>
                        </a:rPr>
                        <a:t>0.2</a:t>
                      </a:r>
                      <a:endParaRPr lang="zh-CN" altLang="en-US" dirty="0">
                        <a:solidFill>
                          <a:schemeClr val="tx1"/>
                        </a:solidFill>
                      </a:endParaRPr>
                    </a:p>
                  </a:txBody>
                  <a:tcPr/>
                </a:tc>
                <a:extLst>
                  <a:ext uri="{0D108BD9-81ED-4DB2-BD59-A6C34878D82A}">
                    <a16:rowId xmlns:a16="http://schemas.microsoft.com/office/drawing/2014/main" val="838463266"/>
                  </a:ext>
                </a:extLst>
              </a:tr>
            </a:tbl>
          </a:graphicData>
        </a:graphic>
      </p:graphicFrame>
      <p:sp>
        <p:nvSpPr>
          <p:cNvPr id="12" name="文本框 11">
            <a:extLst>
              <a:ext uri="{FF2B5EF4-FFF2-40B4-BE49-F238E27FC236}">
                <a16:creationId xmlns:a16="http://schemas.microsoft.com/office/drawing/2014/main" id="{8840509D-0FE5-49ED-90DC-F93CA932F20A}"/>
              </a:ext>
            </a:extLst>
          </p:cNvPr>
          <p:cNvSpPr txBox="1"/>
          <p:nvPr/>
        </p:nvSpPr>
        <p:spPr>
          <a:xfrm>
            <a:off x="374341" y="3489426"/>
            <a:ext cx="11443318" cy="1200329"/>
          </a:xfrm>
          <a:prstGeom prst="rect">
            <a:avLst/>
          </a:prstGeom>
          <a:noFill/>
        </p:spPr>
        <p:txBody>
          <a:bodyPr wrap="square" rtlCol="0">
            <a:spAutoFit/>
          </a:bodyPr>
          <a:lstStyle/>
          <a:p>
            <a:r>
              <a:rPr lang="en-US" altLang="zh-CN" sz="2400" dirty="0">
                <a:solidFill>
                  <a:schemeClr val="bg1"/>
                </a:solidFill>
              </a:rPr>
              <a:t>Hard-code robot takes better attack action:</a:t>
            </a:r>
          </a:p>
          <a:p>
            <a:r>
              <a:rPr lang="en-US" altLang="zh-CN" sz="2400" dirty="0">
                <a:solidFill>
                  <a:schemeClr val="bg1"/>
                </a:solidFill>
              </a:rPr>
              <a:t>attack one unit with consistency, where out robot(memoryless) cannot,</a:t>
            </a:r>
          </a:p>
          <a:p>
            <a:r>
              <a:rPr lang="en-US" altLang="zh-CN" sz="2400" dirty="0">
                <a:solidFill>
                  <a:schemeClr val="bg1"/>
                </a:solidFill>
              </a:rPr>
              <a:t>which determines the game.(Bright future for a model with memory </a:t>
            </a:r>
            <a:r>
              <a:rPr lang="en-US" altLang="zh-CN" sz="2400" dirty="0">
                <a:solidFill>
                  <a:schemeClr val="bg1"/>
                </a:solidFill>
                <a:sym typeface="Wingdings" panose="05000000000000000000" pitchFamily="2" charset="2"/>
              </a:rPr>
              <a:t></a:t>
            </a:r>
            <a:r>
              <a:rPr lang="en-US" altLang="zh-CN" sz="2400" dirty="0">
                <a:solidFill>
                  <a:schemeClr val="bg1"/>
                </a:solidFill>
              </a:rPr>
              <a:t>)</a:t>
            </a:r>
          </a:p>
        </p:txBody>
      </p:sp>
    </p:spTree>
    <p:extLst>
      <p:ext uri="{BB962C8B-B14F-4D97-AF65-F5344CB8AC3E}">
        <p14:creationId xmlns:p14="http://schemas.microsoft.com/office/powerpoint/2010/main" val="2607546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14033"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14033" y="303340"/>
            <a:ext cx="3258105" cy="782667"/>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Summary</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9" name="矩形 8">
            <a:extLst>
              <a:ext uri="{FF2B5EF4-FFF2-40B4-BE49-F238E27FC236}">
                <a16:creationId xmlns:a16="http://schemas.microsoft.com/office/drawing/2014/main" id="{5FC6CC16-1E7F-43C8-B15D-B0C6650BE32F}"/>
              </a:ext>
            </a:extLst>
          </p:cNvPr>
          <p:cNvSpPr/>
          <p:nvPr/>
        </p:nvSpPr>
        <p:spPr>
          <a:xfrm>
            <a:off x="-3" y="1360981"/>
            <a:ext cx="8575832" cy="4710493"/>
          </a:xfrm>
          <a:prstGeom prst="rect">
            <a:avLst/>
          </a:prstGeom>
          <a:solidFill>
            <a:schemeClr val="accent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552D320-1A54-43C8-8649-0CA16E1C7396}"/>
              </a:ext>
            </a:extLst>
          </p:cNvPr>
          <p:cNvSpPr/>
          <p:nvPr/>
        </p:nvSpPr>
        <p:spPr>
          <a:xfrm>
            <a:off x="215856" y="1691189"/>
            <a:ext cx="8142013" cy="4278094"/>
          </a:xfrm>
          <a:prstGeom prst="rect">
            <a:avLst/>
          </a:prstGeom>
        </p:spPr>
        <p:txBody>
          <a:bodyPr wrap="square">
            <a:spAutoFit/>
          </a:bodyPr>
          <a:lstStyle/>
          <a:p>
            <a:pPr marL="914400" lvl="1" indent="-457200">
              <a:buFont typeface="Arial" panose="020B0604020202020204" pitchFamily="34" charset="0"/>
              <a:buChar char="•"/>
            </a:pPr>
            <a:r>
              <a:rPr lang="en-US" altLang="zh-CN" sz="2800" dirty="0">
                <a:solidFill>
                  <a:schemeClr val="accent4">
                    <a:lumMod val="40000"/>
                    <a:lumOff val="60000"/>
                  </a:schemeClr>
                </a:solidFill>
                <a:latin typeface="NimbusRomNo9L-Regu"/>
              </a:rPr>
              <a:t>Provide a PVP mini-game map basing on pysc2 API.</a:t>
            </a:r>
          </a:p>
          <a:p>
            <a:pPr marL="1371600" lvl="2" indent="-457200">
              <a:buFont typeface="Arial" panose="020B0604020202020204" pitchFamily="34" charset="0"/>
              <a:buChar char="•"/>
            </a:pPr>
            <a:r>
              <a:rPr lang="en-US" altLang="zh-CN" sz="2000" dirty="0">
                <a:solidFill>
                  <a:schemeClr val="bg1"/>
                </a:solidFill>
                <a:latin typeface="NimbusRomNo9L-Regu"/>
              </a:rPr>
              <a:t>well-designed rewards</a:t>
            </a:r>
          </a:p>
          <a:p>
            <a:pPr marL="1371600" lvl="2" indent="-457200">
              <a:buFont typeface="Arial" panose="020B0604020202020204" pitchFamily="34" charset="0"/>
              <a:buChar char="•"/>
            </a:pPr>
            <a:r>
              <a:rPr lang="en-US" altLang="zh-CN" sz="2000" dirty="0">
                <a:solidFill>
                  <a:schemeClr val="bg1"/>
                </a:solidFill>
                <a:latin typeface="NimbusRomNo9L-Regu"/>
              </a:rPr>
              <a:t>well-designed performance measurement metric</a:t>
            </a:r>
          </a:p>
          <a:p>
            <a:pPr marL="914400" lvl="1" indent="-457200">
              <a:buFont typeface="Arial" panose="020B0604020202020204" pitchFamily="34" charset="0"/>
              <a:buChar char="•"/>
            </a:pPr>
            <a:r>
              <a:rPr lang="en-US" altLang="zh-CN" sz="2800" dirty="0">
                <a:solidFill>
                  <a:schemeClr val="accent4">
                    <a:lumMod val="40000"/>
                    <a:lumOff val="60000"/>
                  </a:schemeClr>
                </a:solidFill>
                <a:latin typeface="NimbusRomNo9L-Regu"/>
              </a:rPr>
              <a:t>Apply baseline DQN</a:t>
            </a:r>
          </a:p>
          <a:p>
            <a:pPr marL="1371600" lvl="2" indent="-457200">
              <a:buFont typeface="Arial" panose="020B0604020202020204" pitchFamily="34" charset="0"/>
              <a:buChar char="•"/>
            </a:pPr>
            <a:r>
              <a:rPr lang="en-US" altLang="zh-CN" sz="2000" dirty="0">
                <a:solidFill>
                  <a:schemeClr val="bg1"/>
                </a:solidFill>
                <a:latin typeface="NimbusRomNo9L-Regu"/>
              </a:rPr>
              <a:t>self-game setting</a:t>
            </a:r>
          </a:p>
          <a:p>
            <a:pPr marL="1371600" lvl="2" indent="-457200">
              <a:buFont typeface="Arial" panose="020B0604020202020204" pitchFamily="34" charset="0"/>
              <a:buChar char="•"/>
            </a:pPr>
            <a:r>
              <a:rPr lang="en-US" altLang="zh-CN" sz="2000" dirty="0">
                <a:solidFill>
                  <a:schemeClr val="bg1"/>
                </a:solidFill>
                <a:latin typeface="NimbusRomNo9L-Regu"/>
              </a:rPr>
              <a:t>Tricks1:  prioritized Experience Replay</a:t>
            </a:r>
          </a:p>
          <a:p>
            <a:pPr marL="1371600" lvl="2" indent="-457200">
              <a:buFont typeface="Arial" panose="020B0604020202020204" pitchFamily="34" charset="0"/>
              <a:buChar char="•"/>
            </a:pPr>
            <a:r>
              <a:rPr lang="en-US" altLang="zh-CN" sz="2000" dirty="0">
                <a:solidFill>
                  <a:schemeClr val="bg1"/>
                </a:solidFill>
                <a:latin typeface="NimbusRomNo9L-Regu"/>
              </a:rPr>
              <a:t>Tricks2:  periodic epsilon-greedy(×)</a:t>
            </a:r>
          </a:p>
          <a:p>
            <a:pPr marL="914400" lvl="1" indent="-457200">
              <a:buFont typeface="Arial" panose="020B0604020202020204" pitchFamily="34" charset="0"/>
              <a:buChar char="•"/>
            </a:pPr>
            <a:r>
              <a:rPr lang="en-US" altLang="zh-CN" sz="2800" dirty="0">
                <a:solidFill>
                  <a:schemeClr val="accent4">
                    <a:lumMod val="40000"/>
                    <a:lumOff val="60000"/>
                  </a:schemeClr>
                </a:solidFill>
                <a:latin typeface="NimbusRomNo9L-Regu"/>
              </a:rPr>
              <a:t>Handle the large action space</a:t>
            </a:r>
          </a:p>
          <a:p>
            <a:pPr marL="1371600" lvl="2" indent="-457200">
              <a:buFont typeface="Arial" panose="020B0604020202020204" pitchFamily="34" charset="0"/>
              <a:buChar char="•"/>
            </a:pPr>
            <a:r>
              <a:rPr lang="en-US" altLang="zh-CN" sz="2000" dirty="0">
                <a:solidFill>
                  <a:schemeClr val="bg1"/>
                </a:solidFill>
                <a:latin typeface="NimbusRomNo9L-Regu"/>
              </a:rPr>
              <a:t>TQGP(tree-leveled q-value generating process)</a:t>
            </a:r>
          </a:p>
          <a:p>
            <a:pPr marL="1371600" lvl="2" indent="-457200">
              <a:buFont typeface="Arial" panose="020B0604020202020204" pitchFamily="34" charset="0"/>
              <a:buChar char="•"/>
            </a:pPr>
            <a:r>
              <a:rPr lang="en-US" altLang="zh-CN" sz="2000" dirty="0">
                <a:solidFill>
                  <a:schemeClr val="bg1"/>
                </a:solidFill>
                <a:latin typeface="NimbusRomNo9L-Regu"/>
              </a:rPr>
              <a:t>Fork layer design details</a:t>
            </a:r>
          </a:p>
          <a:p>
            <a:pPr marL="1371600" lvl="2" indent="-457200">
              <a:buFont typeface="Arial" panose="020B0604020202020204" pitchFamily="34" charset="0"/>
              <a:buChar char="•"/>
            </a:pPr>
            <a:endParaRPr lang="en-US" altLang="zh-CN" sz="2000" dirty="0">
              <a:solidFill>
                <a:schemeClr val="bg1"/>
              </a:solidFill>
              <a:latin typeface="NimbusRomNo9L-Regu"/>
            </a:endParaRPr>
          </a:p>
        </p:txBody>
      </p:sp>
      <p:pic>
        <p:nvPicPr>
          <p:cNvPr id="5" name="图片 4">
            <a:extLst>
              <a:ext uri="{FF2B5EF4-FFF2-40B4-BE49-F238E27FC236}">
                <a16:creationId xmlns:a16="http://schemas.microsoft.com/office/drawing/2014/main" id="{B3A86464-7DFA-4A2C-8AF6-B10E0FCB2FB1}"/>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8431" y="1572967"/>
            <a:ext cx="1905000" cy="1905000"/>
          </a:xfrm>
          <a:prstGeom prst="rect">
            <a:avLst/>
          </a:prstGeom>
        </p:spPr>
      </p:pic>
      <p:sp>
        <p:nvSpPr>
          <p:cNvPr id="15" name="文本框 14">
            <a:extLst>
              <a:ext uri="{FF2B5EF4-FFF2-40B4-BE49-F238E27FC236}">
                <a16:creationId xmlns:a16="http://schemas.microsoft.com/office/drawing/2014/main" id="{0EE8F8CA-774A-4D39-8E1F-3947939FEF47}"/>
              </a:ext>
            </a:extLst>
          </p:cNvPr>
          <p:cNvSpPr txBox="1"/>
          <p:nvPr/>
        </p:nvSpPr>
        <p:spPr>
          <a:xfrm>
            <a:off x="9428002" y="4232253"/>
            <a:ext cx="2011368" cy="1508105"/>
          </a:xfrm>
          <a:prstGeom prst="rect">
            <a:avLst/>
          </a:prstGeom>
          <a:noFill/>
        </p:spPr>
        <p:txBody>
          <a:bodyPr wrap="square" rtlCol="0">
            <a:spAutoFit/>
          </a:bodyPr>
          <a:lstStyle/>
          <a:p>
            <a:pPr algn="ctr"/>
            <a:r>
              <a:rPr lang="en-US" altLang="zh-CN" dirty="0">
                <a:solidFill>
                  <a:schemeClr val="bg1"/>
                </a:solidFill>
              </a:rPr>
              <a:t>Follow our project on GitHub!</a:t>
            </a:r>
          </a:p>
          <a:p>
            <a:pPr algn="ctr"/>
            <a:r>
              <a:rPr lang="en-US" altLang="zh-CN" sz="2800" dirty="0">
                <a:solidFill>
                  <a:schemeClr val="accent4">
                    <a:lumMod val="40000"/>
                    <a:lumOff val="60000"/>
                  </a:schemeClr>
                </a:solidFill>
                <a:latin typeface="NimbusRomNo9L-Regu"/>
              </a:rPr>
              <a:t>AI-StarCraft-II</a:t>
            </a:r>
            <a:endParaRPr lang="zh-CN" altLang="en-US" sz="2800" dirty="0">
              <a:solidFill>
                <a:schemeClr val="accent4">
                  <a:lumMod val="40000"/>
                  <a:lumOff val="60000"/>
                </a:schemeClr>
              </a:solidFill>
              <a:latin typeface="NimbusRomNo9L-Regu"/>
            </a:endParaRPr>
          </a:p>
        </p:txBody>
      </p:sp>
      <p:pic>
        <p:nvPicPr>
          <p:cNvPr id="16" name="图片 15">
            <a:extLst>
              <a:ext uri="{FF2B5EF4-FFF2-40B4-BE49-F238E27FC236}">
                <a16:creationId xmlns:a16="http://schemas.microsoft.com/office/drawing/2014/main" id="{C1193670-9385-42BE-BA5F-5C327E2199D4}"/>
              </a:ext>
            </a:extLst>
          </p:cNvPr>
          <p:cNvPicPr>
            <a:picLocks noChangeAspect="1"/>
          </p:cNvPicPr>
          <p:nvPr/>
        </p:nvPicPr>
        <p:blipFill>
          <a:blip r:embed="rId5"/>
          <a:stretch>
            <a:fillRect/>
          </a:stretch>
        </p:blipFill>
        <p:spPr>
          <a:xfrm>
            <a:off x="10068345" y="3720236"/>
            <a:ext cx="730683" cy="324748"/>
          </a:xfrm>
          <a:prstGeom prst="rect">
            <a:avLst/>
          </a:prstGeom>
        </p:spPr>
      </p:pic>
    </p:spTree>
    <p:extLst>
      <p:ext uri="{BB962C8B-B14F-4D97-AF65-F5344CB8AC3E}">
        <p14:creationId xmlns:p14="http://schemas.microsoft.com/office/powerpoint/2010/main" val="1652535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205574" y="365771"/>
            <a:ext cx="2724057" cy="779448"/>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New task</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0" name="矩形 9">
            <a:extLst>
              <a:ext uri="{FF2B5EF4-FFF2-40B4-BE49-F238E27FC236}">
                <a16:creationId xmlns:a16="http://schemas.microsoft.com/office/drawing/2014/main" id="{C53E2B1F-E09B-40AF-A03B-2510C452D4D3}"/>
              </a:ext>
            </a:extLst>
          </p:cNvPr>
          <p:cNvSpPr/>
          <p:nvPr/>
        </p:nvSpPr>
        <p:spPr>
          <a:xfrm>
            <a:off x="323849" y="1331951"/>
            <a:ext cx="10711095" cy="3847207"/>
          </a:xfrm>
          <a:prstGeom prst="rect">
            <a:avLst/>
          </a:prstGeom>
        </p:spPr>
        <p:txBody>
          <a:bodyPr wrap="square">
            <a:spAutoFit/>
          </a:bodyPr>
          <a:lstStyle/>
          <a:p>
            <a:r>
              <a:rPr lang="en-US" altLang="zh-CN" sz="2400" dirty="0">
                <a:solidFill>
                  <a:schemeClr val="bg1"/>
                </a:solidFill>
              </a:rPr>
              <a:t>raise a new practical mini-map, instead of extremely hard and complicated</a:t>
            </a:r>
          </a:p>
          <a:p>
            <a:r>
              <a:rPr lang="en-US" altLang="zh-CN" sz="2400" dirty="0">
                <a:solidFill>
                  <a:schemeClr val="bg1"/>
                </a:solidFill>
              </a:rPr>
              <a:t>full sc2 game basing on slight modification of </a:t>
            </a:r>
            <a:r>
              <a:rPr lang="en-US" altLang="zh-CN" sz="2400" dirty="0">
                <a:solidFill>
                  <a:schemeClr val="accent4">
                    <a:lumMod val="60000"/>
                    <a:lumOff val="40000"/>
                  </a:schemeClr>
                </a:solidFill>
              </a:rPr>
              <a:t>pysc2</a:t>
            </a:r>
            <a:r>
              <a:rPr lang="en-US" altLang="zh-CN" sz="2400" dirty="0">
                <a:solidFill>
                  <a:schemeClr val="bg1"/>
                </a:solidFill>
              </a:rPr>
              <a:t>, a deep Mind API</a:t>
            </a:r>
          </a:p>
          <a:p>
            <a:endParaRPr lang="en-US" altLang="zh-CN" sz="2400" dirty="0">
              <a:solidFill>
                <a:schemeClr val="bg1"/>
              </a:solidFill>
            </a:endParaRPr>
          </a:p>
          <a:p>
            <a:pPr marL="342900" indent="-342900">
              <a:buFont typeface="Arial" panose="020B0604020202020204" pitchFamily="34" charset="0"/>
              <a:buChar char="•"/>
            </a:pPr>
            <a:r>
              <a:rPr lang="en-US" altLang="zh-CN" sz="2400" dirty="0">
                <a:solidFill>
                  <a:schemeClr val="accent4">
                    <a:lumMod val="60000"/>
                    <a:lumOff val="40000"/>
                  </a:schemeClr>
                </a:solidFill>
              </a:rPr>
              <a:t>practical for RL-learning experiment</a:t>
            </a:r>
          </a:p>
          <a:p>
            <a:pPr marL="800100" lvl="1" indent="-342900">
              <a:buFont typeface="Arial" panose="020B0604020202020204" pitchFamily="34" charset="0"/>
              <a:buChar char="•"/>
            </a:pPr>
            <a:r>
              <a:rPr lang="en-US" altLang="zh-CN" sz="2000" dirty="0">
                <a:solidFill>
                  <a:schemeClr val="bg1"/>
                </a:solidFill>
              </a:rPr>
              <a:t>most of sc2 works base on how to hard-code good expertise knowledge(</a:t>
            </a:r>
            <a:r>
              <a:rPr lang="en-US" altLang="zh-CN" sz="2000" dirty="0" err="1">
                <a:solidFill>
                  <a:schemeClr val="bg1"/>
                </a:solidFill>
              </a:rPr>
              <a:t>e.g</a:t>
            </a:r>
            <a:r>
              <a:rPr lang="en-US" altLang="zh-CN" sz="2000" dirty="0">
                <a:solidFill>
                  <a:schemeClr val="bg1"/>
                </a:solidFill>
              </a:rPr>
              <a:t>: timing to rush, hard-code attack target evaluation function)</a:t>
            </a:r>
          </a:p>
          <a:p>
            <a:pPr marL="800100" lvl="1" indent="-342900">
              <a:buFont typeface="Arial" panose="020B0604020202020204" pitchFamily="34" charset="0"/>
              <a:buChar char="•"/>
            </a:pPr>
            <a:r>
              <a:rPr lang="en-US" altLang="zh-CN" sz="2000" dirty="0">
                <a:solidFill>
                  <a:schemeClr val="bg1"/>
                </a:solidFill>
              </a:rPr>
              <a:t>highly rely on human being replays</a:t>
            </a:r>
          </a:p>
          <a:p>
            <a:pPr marL="342900" indent="-342900">
              <a:buFont typeface="Arial" panose="020B0604020202020204" pitchFamily="34" charset="0"/>
              <a:buChar char="•"/>
            </a:pPr>
            <a:r>
              <a:rPr lang="en-US" altLang="zh-CN" sz="2400" dirty="0">
                <a:solidFill>
                  <a:schemeClr val="accent4">
                    <a:lumMod val="60000"/>
                    <a:lumOff val="40000"/>
                  </a:schemeClr>
                </a:solidFill>
              </a:rPr>
              <a:t>a well-tested reward system</a:t>
            </a:r>
          </a:p>
          <a:p>
            <a:pPr marL="800100" lvl="1" indent="-342900">
              <a:buFont typeface="Arial" panose="020B0604020202020204" pitchFamily="34" charset="0"/>
              <a:buChar char="•"/>
            </a:pPr>
            <a:r>
              <a:rPr lang="en-US" altLang="zh-CN" sz="2000" dirty="0">
                <a:solidFill>
                  <a:schemeClr val="bg1"/>
                </a:solidFill>
              </a:rPr>
              <a:t>our baseline method shows that it works</a:t>
            </a:r>
            <a:endParaRPr lang="en-US" altLang="zh-CN" sz="2400" dirty="0">
              <a:solidFill>
                <a:schemeClr val="accent4">
                  <a:lumMod val="60000"/>
                  <a:lumOff val="40000"/>
                </a:schemeClr>
              </a:solidFill>
            </a:endParaRPr>
          </a:p>
          <a:p>
            <a:pPr marL="342900" indent="-342900">
              <a:buFont typeface="Arial" panose="020B0604020202020204" pitchFamily="34" charset="0"/>
              <a:buChar char="•"/>
            </a:pPr>
            <a:r>
              <a:rPr lang="en-US" altLang="zh-CN" sz="2400" dirty="0">
                <a:solidFill>
                  <a:schemeClr val="accent4">
                    <a:lumMod val="60000"/>
                    <a:lumOff val="40000"/>
                  </a:schemeClr>
                </a:solidFill>
              </a:rPr>
              <a:t>concentrate as much elements as possible </a:t>
            </a:r>
          </a:p>
          <a:p>
            <a:pPr marL="800100" lvl="1" indent="-342900">
              <a:buFont typeface="Arial" panose="020B0604020202020204" pitchFamily="34" charset="0"/>
              <a:buChar char="•"/>
            </a:pPr>
            <a:r>
              <a:rPr lang="en-US" altLang="zh-CN" sz="2000" dirty="0">
                <a:solidFill>
                  <a:schemeClr val="bg1"/>
                </a:solidFill>
              </a:rPr>
              <a:t>conserve attacking-training tradeoff </a:t>
            </a:r>
          </a:p>
        </p:txBody>
      </p:sp>
      <p:pic>
        <p:nvPicPr>
          <p:cNvPr id="4" name="图片 3">
            <a:extLst>
              <a:ext uri="{FF2B5EF4-FFF2-40B4-BE49-F238E27FC236}">
                <a16:creationId xmlns:a16="http://schemas.microsoft.com/office/drawing/2014/main" id="{7F6F8186-EE5B-4B2B-A1AE-1B4AAD5BA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8076" y="3252553"/>
            <a:ext cx="3541771" cy="2612138"/>
          </a:xfrm>
          <a:prstGeom prst="rect">
            <a:avLst/>
          </a:prstGeom>
        </p:spPr>
      </p:pic>
    </p:spTree>
    <p:extLst>
      <p:ext uri="{BB962C8B-B14F-4D97-AF65-F5344CB8AC3E}">
        <p14:creationId xmlns:p14="http://schemas.microsoft.com/office/powerpoint/2010/main" val="4083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205574" y="365771"/>
            <a:ext cx="2724057" cy="779448"/>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New task</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pic>
        <p:nvPicPr>
          <p:cNvPr id="4" name="图片 3">
            <a:extLst>
              <a:ext uri="{FF2B5EF4-FFF2-40B4-BE49-F238E27FC236}">
                <a16:creationId xmlns:a16="http://schemas.microsoft.com/office/drawing/2014/main" id="{7F6F8186-EE5B-4B2B-A1AE-1B4AAD5BA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70" y="1438183"/>
            <a:ext cx="5862087" cy="4323425"/>
          </a:xfrm>
          <a:prstGeom prst="rect">
            <a:avLst/>
          </a:prstGeom>
        </p:spPr>
      </p:pic>
      <p:sp>
        <p:nvSpPr>
          <p:cNvPr id="3" name="矩形 2">
            <a:extLst>
              <a:ext uri="{FF2B5EF4-FFF2-40B4-BE49-F238E27FC236}">
                <a16:creationId xmlns:a16="http://schemas.microsoft.com/office/drawing/2014/main" id="{21F2FAE9-4879-4848-9EB4-83EA7FE606F7}"/>
              </a:ext>
            </a:extLst>
          </p:cNvPr>
          <p:cNvSpPr/>
          <p:nvPr/>
        </p:nvSpPr>
        <p:spPr>
          <a:xfrm>
            <a:off x="3764132" y="2192784"/>
            <a:ext cx="665826" cy="692459"/>
          </a:xfrm>
          <a:prstGeom prst="rect">
            <a:avLst/>
          </a:prstGeom>
          <a:noFill/>
          <a:ln w="412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F7008D0-9FC9-4FD8-81BC-956E0796FBCE}"/>
              </a:ext>
            </a:extLst>
          </p:cNvPr>
          <p:cNvSpPr/>
          <p:nvPr/>
        </p:nvSpPr>
        <p:spPr>
          <a:xfrm>
            <a:off x="2263805" y="3655380"/>
            <a:ext cx="665826" cy="692459"/>
          </a:xfrm>
          <a:prstGeom prst="rect">
            <a:avLst/>
          </a:prstGeom>
          <a:noFill/>
          <a:ln w="412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D8017F4-F987-4FD2-A29B-6E782281F69D}"/>
              </a:ext>
            </a:extLst>
          </p:cNvPr>
          <p:cNvSpPr/>
          <p:nvPr/>
        </p:nvSpPr>
        <p:spPr>
          <a:xfrm>
            <a:off x="6639027" y="1536174"/>
            <a:ext cx="4884379" cy="3785652"/>
          </a:xfrm>
          <a:prstGeom prst="rect">
            <a:avLst/>
          </a:prstGeom>
        </p:spPr>
        <p:txBody>
          <a:bodyPr wrap="square">
            <a:spAutoFit/>
          </a:bodyPr>
          <a:lstStyle/>
          <a:p>
            <a:r>
              <a:rPr lang="en-US" altLang="zh-CN" sz="2400" dirty="0">
                <a:solidFill>
                  <a:schemeClr val="accent4">
                    <a:lumMod val="40000"/>
                    <a:lumOff val="60000"/>
                  </a:schemeClr>
                </a:solidFill>
              </a:rPr>
              <a:t>Chief goal</a:t>
            </a:r>
            <a:r>
              <a:rPr lang="en-US" altLang="zh-CN" sz="2400" dirty="0">
                <a:solidFill>
                  <a:schemeClr val="bg1"/>
                </a:solidFill>
              </a:rPr>
              <a:t>:</a:t>
            </a:r>
          </a:p>
          <a:p>
            <a:pPr marL="342900" indent="-342900">
              <a:buFont typeface="Arial" panose="020B0604020202020204" pitchFamily="34" charset="0"/>
              <a:buChar char="•"/>
            </a:pPr>
            <a:r>
              <a:rPr lang="en-US" altLang="zh-CN" sz="2400" dirty="0">
                <a:solidFill>
                  <a:schemeClr val="bg1"/>
                </a:solidFill>
              </a:rPr>
              <a:t>command your troop destroy other player’s barracks</a:t>
            </a:r>
          </a:p>
          <a:p>
            <a:endParaRPr lang="en-US" altLang="zh-CN" sz="2400" dirty="0">
              <a:solidFill>
                <a:schemeClr val="bg1"/>
              </a:solidFill>
            </a:endParaRPr>
          </a:p>
          <a:p>
            <a:r>
              <a:rPr lang="en-US" altLang="zh-CN" sz="2400" dirty="0">
                <a:solidFill>
                  <a:schemeClr val="accent4">
                    <a:lumMod val="40000"/>
                    <a:lumOff val="60000"/>
                  </a:schemeClr>
                </a:solidFill>
              </a:rPr>
              <a:t>Game setting</a:t>
            </a:r>
            <a:r>
              <a:rPr lang="en-US" altLang="zh-CN" sz="2400" dirty="0">
                <a:solidFill>
                  <a:schemeClr val="bg1"/>
                </a:solidFill>
              </a:rPr>
              <a:t>:</a:t>
            </a:r>
          </a:p>
          <a:p>
            <a:pPr marL="342900" indent="-342900">
              <a:buFont typeface="Arial" panose="020B0604020202020204" pitchFamily="34" charset="0"/>
              <a:buChar char="•"/>
            </a:pPr>
            <a:r>
              <a:rPr lang="en-US" altLang="zh-CN" sz="2400" dirty="0">
                <a:solidFill>
                  <a:schemeClr val="bg1"/>
                </a:solidFill>
              </a:rPr>
              <a:t>Receive 10 minerals every second</a:t>
            </a:r>
          </a:p>
          <a:p>
            <a:pPr marL="342900" indent="-342900">
              <a:buFont typeface="Arial" panose="020B0604020202020204" pitchFamily="34" charset="0"/>
              <a:buChar char="•"/>
            </a:pPr>
            <a:r>
              <a:rPr lang="en-US" altLang="zh-CN" sz="2400" dirty="0">
                <a:solidFill>
                  <a:schemeClr val="bg1"/>
                </a:solidFill>
              </a:rPr>
              <a:t>50 minerals can be used to train a marine in one’s barrack.</a:t>
            </a:r>
          </a:p>
          <a:p>
            <a:pPr marL="342900" indent="-342900">
              <a:buFont typeface="Arial" panose="020B0604020202020204" pitchFamily="34" charset="0"/>
              <a:buChar char="•"/>
            </a:pPr>
            <a:r>
              <a:rPr lang="en-US" altLang="zh-CN" sz="2400" dirty="0">
                <a:solidFill>
                  <a:schemeClr val="bg1"/>
                </a:solidFill>
              </a:rPr>
              <a:t>everyone has his/her initial troop</a:t>
            </a:r>
          </a:p>
        </p:txBody>
      </p:sp>
    </p:spTree>
    <p:extLst>
      <p:ext uri="{BB962C8B-B14F-4D97-AF65-F5344CB8AC3E}">
        <p14:creationId xmlns:p14="http://schemas.microsoft.com/office/powerpoint/2010/main" val="1850924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205574" y="365771"/>
            <a:ext cx="2724057" cy="779448"/>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New task</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pic>
        <p:nvPicPr>
          <p:cNvPr id="4" name="图片 3">
            <a:extLst>
              <a:ext uri="{FF2B5EF4-FFF2-40B4-BE49-F238E27FC236}">
                <a16:creationId xmlns:a16="http://schemas.microsoft.com/office/drawing/2014/main" id="{7F6F8186-EE5B-4B2B-A1AE-1B4AAD5BA9F1}"/>
              </a:ext>
            </a:extLst>
          </p:cNvPr>
          <p:cNvPicPr>
            <a:picLocks noChangeAspect="1"/>
          </p:cNvPicPr>
          <p:nvPr/>
        </p:nvPicPr>
        <p:blipFill rotWithShape="1">
          <a:blip r:embed="rId4">
            <a:extLst>
              <a:ext uri="{28A0092B-C50C-407E-A947-70E740481C1C}">
                <a14:useLocalDpi xmlns:a14="http://schemas.microsoft.com/office/drawing/2010/main" val="0"/>
              </a:ext>
            </a:extLst>
          </a:blip>
          <a:srcRect l="18196" t="49572" r="47923" b="22058"/>
          <a:stretch/>
        </p:blipFill>
        <p:spPr>
          <a:xfrm>
            <a:off x="530963" y="1488099"/>
            <a:ext cx="4489054" cy="2772324"/>
          </a:xfrm>
          <a:prstGeom prst="rect">
            <a:avLst/>
          </a:prstGeom>
        </p:spPr>
      </p:pic>
      <p:sp>
        <p:nvSpPr>
          <p:cNvPr id="14" name="矩形 13">
            <a:extLst>
              <a:ext uri="{FF2B5EF4-FFF2-40B4-BE49-F238E27FC236}">
                <a16:creationId xmlns:a16="http://schemas.microsoft.com/office/drawing/2014/main" id="{4D8017F4-F987-4FD2-A29B-6E782281F69D}"/>
              </a:ext>
            </a:extLst>
          </p:cNvPr>
          <p:cNvSpPr/>
          <p:nvPr/>
        </p:nvSpPr>
        <p:spPr>
          <a:xfrm>
            <a:off x="467016" y="4436341"/>
            <a:ext cx="4553001" cy="830997"/>
          </a:xfrm>
          <a:prstGeom prst="rect">
            <a:avLst/>
          </a:prstGeom>
        </p:spPr>
        <p:txBody>
          <a:bodyPr wrap="square">
            <a:spAutoFit/>
          </a:bodyPr>
          <a:lstStyle/>
          <a:p>
            <a:r>
              <a:rPr lang="en-US" altLang="zh-CN" sz="2800" dirty="0">
                <a:solidFill>
                  <a:schemeClr val="accent4">
                    <a:lumMod val="40000"/>
                    <a:lumOff val="60000"/>
                  </a:schemeClr>
                </a:solidFill>
              </a:rPr>
              <a:t>Initial troop</a:t>
            </a:r>
            <a:r>
              <a:rPr lang="en-US" altLang="zh-CN" sz="2800" dirty="0">
                <a:solidFill>
                  <a:schemeClr val="bg1"/>
                </a:solidFill>
              </a:rPr>
              <a:t>:</a:t>
            </a:r>
          </a:p>
          <a:p>
            <a:r>
              <a:rPr lang="en-US" altLang="zh-CN" sz="2000" dirty="0">
                <a:solidFill>
                  <a:schemeClr val="bg1"/>
                </a:solidFill>
              </a:rPr>
              <a:t>10 marines &amp; 2 medivac</a:t>
            </a:r>
          </a:p>
        </p:txBody>
      </p:sp>
      <p:sp>
        <p:nvSpPr>
          <p:cNvPr id="5" name="AutoShape 2" descr="https://liquipedia.net/commons/images/3/33/Marine_sc2.png">
            <a:extLst>
              <a:ext uri="{FF2B5EF4-FFF2-40B4-BE49-F238E27FC236}">
                <a16:creationId xmlns:a16="http://schemas.microsoft.com/office/drawing/2014/main" id="{C1903921-C604-4195-A496-B35CFFA9E3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9EB6F79F-6E86-4E42-8DEC-4E8A41D7CC0C}"/>
              </a:ext>
            </a:extLst>
          </p:cNvPr>
          <p:cNvPicPr>
            <a:picLocks noChangeAspect="1"/>
          </p:cNvPicPr>
          <p:nvPr/>
        </p:nvPicPr>
        <p:blipFill>
          <a:blip r:embed="rId5"/>
          <a:stretch>
            <a:fillRect/>
          </a:stretch>
        </p:blipFill>
        <p:spPr>
          <a:xfrm>
            <a:off x="10514969" y="1603942"/>
            <a:ext cx="871435" cy="1120836"/>
          </a:xfrm>
          <a:prstGeom prst="rect">
            <a:avLst/>
          </a:prstGeom>
        </p:spPr>
      </p:pic>
      <p:sp>
        <p:nvSpPr>
          <p:cNvPr id="7" name="矩形 6">
            <a:extLst>
              <a:ext uri="{FF2B5EF4-FFF2-40B4-BE49-F238E27FC236}">
                <a16:creationId xmlns:a16="http://schemas.microsoft.com/office/drawing/2014/main" id="{9725A242-CA0B-43A1-A8F2-FFCC52F38341}"/>
              </a:ext>
            </a:extLst>
          </p:cNvPr>
          <p:cNvSpPr/>
          <p:nvPr/>
        </p:nvSpPr>
        <p:spPr>
          <a:xfrm>
            <a:off x="6254402" y="1471863"/>
            <a:ext cx="3813830" cy="1384995"/>
          </a:xfrm>
          <a:prstGeom prst="rect">
            <a:avLst/>
          </a:prstGeom>
        </p:spPr>
        <p:txBody>
          <a:bodyPr wrap="square">
            <a:spAutoFit/>
          </a:bodyPr>
          <a:lstStyle/>
          <a:p>
            <a:r>
              <a:rPr lang="en-US" altLang="zh-CN" sz="2400" dirty="0">
                <a:solidFill>
                  <a:schemeClr val="accent4">
                    <a:lumMod val="60000"/>
                    <a:lumOff val="40000"/>
                  </a:schemeClr>
                </a:solidFill>
              </a:rPr>
              <a:t>marine can cause damage</a:t>
            </a:r>
          </a:p>
          <a:p>
            <a:pPr marL="342900" indent="-342900">
              <a:buFont typeface="Arial" panose="020B0604020202020204" pitchFamily="34" charset="0"/>
              <a:buChar char="•"/>
            </a:pPr>
            <a:r>
              <a:rPr lang="en-US" altLang="zh-CN" sz="2000" dirty="0">
                <a:solidFill>
                  <a:schemeClr val="bg1"/>
                </a:solidFill>
              </a:rPr>
              <a:t>only damage source in this sc2 minigame</a:t>
            </a:r>
          </a:p>
          <a:p>
            <a:pPr marL="342900" indent="-342900">
              <a:buFont typeface="Arial" panose="020B0604020202020204" pitchFamily="34" charset="0"/>
              <a:buChar char="•"/>
            </a:pPr>
            <a:r>
              <a:rPr lang="en-US" altLang="zh-CN" sz="2000" dirty="0">
                <a:solidFill>
                  <a:schemeClr val="bg1"/>
                </a:solidFill>
              </a:rPr>
              <a:t>can be “produced” by mineral</a:t>
            </a:r>
          </a:p>
        </p:txBody>
      </p:sp>
      <p:sp>
        <p:nvSpPr>
          <p:cNvPr id="16" name="矩形 15">
            <a:extLst>
              <a:ext uri="{FF2B5EF4-FFF2-40B4-BE49-F238E27FC236}">
                <a16:creationId xmlns:a16="http://schemas.microsoft.com/office/drawing/2014/main" id="{EC575ADB-12A2-440E-9E30-8A2F8D27C9C6}"/>
              </a:ext>
            </a:extLst>
          </p:cNvPr>
          <p:cNvSpPr/>
          <p:nvPr/>
        </p:nvSpPr>
        <p:spPr>
          <a:xfrm>
            <a:off x="6248400" y="3308644"/>
            <a:ext cx="3813830" cy="1692771"/>
          </a:xfrm>
          <a:prstGeom prst="rect">
            <a:avLst/>
          </a:prstGeom>
        </p:spPr>
        <p:txBody>
          <a:bodyPr wrap="square">
            <a:spAutoFit/>
          </a:bodyPr>
          <a:lstStyle/>
          <a:p>
            <a:r>
              <a:rPr lang="en-US" altLang="zh-CN" sz="2400" dirty="0">
                <a:solidFill>
                  <a:schemeClr val="accent4">
                    <a:lumMod val="60000"/>
                    <a:lumOff val="40000"/>
                  </a:schemeClr>
                </a:solidFill>
              </a:rPr>
              <a:t>medivac</a:t>
            </a:r>
          </a:p>
          <a:p>
            <a:pPr marL="342900" indent="-342900">
              <a:buFont typeface="Arial" panose="020B0604020202020204" pitchFamily="34" charset="0"/>
              <a:buChar char="•"/>
            </a:pPr>
            <a:r>
              <a:rPr lang="en-US" altLang="zh-CN" sz="2000" dirty="0">
                <a:solidFill>
                  <a:schemeClr val="bg1"/>
                </a:solidFill>
              </a:rPr>
              <a:t>move faster</a:t>
            </a:r>
          </a:p>
          <a:p>
            <a:pPr marL="342900" indent="-342900">
              <a:buFont typeface="Arial" panose="020B0604020202020204" pitchFamily="34" charset="0"/>
              <a:buChar char="•"/>
            </a:pPr>
            <a:r>
              <a:rPr lang="en-US" altLang="zh-CN" sz="2000" dirty="0">
                <a:solidFill>
                  <a:schemeClr val="bg1"/>
                </a:solidFill>
              </a:rPr>
              <a:t>cannot attack</a:t>
            </a:r>
          </a:p>
          <a:p>
            <a:pPr marL="342900" indent="-342900">
              <a:buFont typeface="Arial" panose="020B0604020202020204" pitchFamily="34" charset="0"/>
              <a:buChar char="•"/>
            </a:pPr>
            <a:r>
              <a:rPr lang="en-US" altLang="zh-CN" sz="2000" dirty="0">
                <a:solidFill>
                  <a:schemeClr val="bg1"/>
                </a:solidFill>
              </a:rPr>
              <a:t>be able to heal the injured marines</a:t>
            </a:r>
          </a:p>
        </p:txBody>
      </p:sp>
      <p:pic>
        <p:nvPicPr>
          <p:cNvPr id="9" name="图片 8">
            <a:extLst>
              <a:ext uri="{FF2B5EF4-FFF2-40B4-BE49-F238E27FC236}">
                <a16:creationId xmlns:a16="http://schemas.microsoft.com/office/drawing/2014/main" id="{A5DF196E-2072-493D-B33C-476225131138}"/>
              </a:ext>
            </a:extLst>
          </p:cNvPr>
          <p:cNvPicPr>
            <a:picLocks noChangeAspect="1"/>
          </p:cNvPicPr>
          <p:nvPr/>
        </p:nvPicPr>
        <p:blipFill>
          <a:blip r:embed="rId6"/>
          <a:stretch>
            <a:fillRect/>
          </a:stretch>
        </p:blipFill>
        <p:spPr>
          <a:xfrm>
            <a:off x="10310672" y="3542195"/>
            <a:ext cx="1280027" cy="1120836"/>
          </a:xfrm>
          <a:prstGeom prst="rect">
            <a:avLst/>
          </a:prstGeom>
        </p:spPr>
      </p:pic>
      <p:sp>
        <p:nvSpPr>
          <p:cNvPr id="10" name="矩形 9">
            <a:extLst>
              <a:ext uri="{FF2B5EF4-FFF2-40B4-BE49-F238E27FC236}">
                <a16:creationId xmlns:a16="http://schemas.microsoft.com/office/drawing/2014/main" id="{DA7888A9-24C8-449D-81FD-F1A81B138F2B}"/>
              </a:ext>
            </a:extLst>
          </p:cNvPr>
          <p:cNvSpPr/>
          <p:nvPr/>
        </p:nvSpPr>
        <p:spPr>
          <a:xfrm>
            <a:off x="2953125" y="2589457"/>
            <a:ext cx="783133" cy="972401"/>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9DB956BF-28CD-4861-BBC0-56FABD69C6B2}"/>
              </a:ext>
            </a:extLst>
          </p:cNvPr>
          <p:cNvCxnSpPr>
            <a:cxnSpLocks/>
            <a:stCxn id="10" idx="3"/>
            <a:endCxn id="5" idx="2"/>
          </p:cNvCxnSpPr>
          <p:nvPr/>
        </p:nvCxnSpPr>
        <p:spPr>
          <a:xfrm>
            <a:off x="3736258" y="3075658"/>
            <a:ext cx="2359742" cy="5057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2E050A0-FE98-403E-8369-940CCAAFCEA3}"/>
              </a:ext>
            </a:extLst>
          </p:cNvPr>
          <p:cNvSpPr/>
          <p:nvPr/>
        </p:nvSpPr>
        <p:spPr>
          <a:xfrm>
            <a:off x="1349420" y="2483886"/>
            <a:ext cx="449884" cy="446127"/>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5" name="直接箭头连接符 24">
            <a:extLst>
              <a:ext uri="{FF2B5EF4-FFF2-40B4-BE49-F238E27FC236}">
                <a16:creationId xmlns:a16="http://schemas.microsoft.com/office/drawing/2014/main" id="{88E769B8-3336-4A3C-9DD0-B9D011E38E99}"/>
              </a:ext>
            </a:extLst>
          </p:cNvPr>
          <p:cNvCxnSpPr>
            <a:cxnSpLocks/>
          </p:cNvCxnSpPr>
          <p:nvPr/>
        </p:nvCxnSpPr>
        <p:spPr>
          <a:xfrm flipV="1">
            <a:off x="1799304" y="1754891"/>
            <a:ext cx="4296696" cy="9698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655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205574" y="365771"/>
            <a:ext cx="2724057" cy="779448"/>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New task</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5" name="AutoShape 2" descr="https://liquipedia.net/commons/images/3/33/Marine_sc2.png">
            <a:extLst>
              <a:ext uri="{FF2B5EF4-FFF2-40B4-BE49-F238E27FC236}">
                <a16:creationId xmlns:a16="http://schemas.microsoft.com/office/drawing/2014/main" id="{C1903921-C604-4195-A496-B35CFFA9E3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a:extLst>
              <a:ext uri="{FF2B5EF4-FFF2-40B4-BE49-F238E27FC236}">
                <a16:creationId xmlns:a16="http://schemas.microsoft.com/office/drawing/2014/main" id="{9725A242-CA0B-43A1-A8F2-FFCC52F38341}"/>
              </a:ext>
            </a:extLst>
          </p:cNvPr>
          <p:cNvSpPr/>
          <p:nvPr/>
        </p:nvSpPr>
        <p:spPr>
          <a:xfrm>
            <a:off x="394376" y="1905506"/>
            <a:ext cx="4767559" cy="3354765"/>
          </a:xfrm>
          <a:prstGeom prst="rect">
            <a:avLst/>
          </a:prstGeom>
        </p:spPr>
        <p:txBody>
          <a:bodyPr wrap="square">
            <a:spAutoFit/>
          </a:bodyPr>
          <a:lstStyle/>
          <a:p>
            <a:r>
              <a:rPr lang="en-US" altLang="zh-CN" sz="2400" dirty="0">
                <a:solidFill>
                  <a:schemeClr val="accent4">
                    <a:lumMod val="40000"/>
                    <a:lumOff val="60000"/>
                  </a:schemeClr>
                </a:solidFill>
              </a:rPr>
              <a:t>Still many challenges</a:t>
            </a:r>
          </a:p>
          <a:p>
            <a:r>
              <a:rPr lang="en-US" altLang="zh-CN" sz="2400" dirty="0">
                <a:solidFill>
                  <a:schemeClr val="bg1"/>
                </a:solidFill>
              </a:rPr>
              <a:t>attack-or-train tradeoff</a:t>
            </a:r>
          </a:p>
          <a:p>
            <a:pPr marL="342900" indent="-342900">
              <a:buFont typeface="Arial" panose="020B0604020202020204" pitchFamily="34" charset="0"/>
              <a:buChar char="•"/>
            </a:pPr>
            <a:r>
              <a:rPr lang="en-US" altLang="zh-CN" sz="2000" dirty="0">
                <a:solidFill>
                  <a:schemeClr val="bg1"/>
                </a:solidFill>
              </a:rPr>
              <a:t>shall AI focus on operations to attack others or train a new marine to enhance your troop</a:t>
            </a:r>
          </a:p>
          <a:p>
            <a:r>
              <a:rPr lang="en-US" altLang="zh-CN" sz="2400" dirty="0">
                <a:solidFill>
                  <a:schemeClr val="bg1"/>
                </a:solidFill>
              </a:rPr>
              <a:t>marine-or-medivac dilemma</a:t>
            </a:r>
          </a:p>
          <a:p>
            <a:pPr marL="342900" indent="-342900">
              <a:buFont typeface="Arial" panose="020B0604020202020204" pitchFamily="34" charset="0"/>
              <a:buChar char="•"/>
            </a:pPr>
            <a:r>
              <a:rPr lang="en-US" altLang="zh-CN" sz="2000" dirty="0">
                <a:solidFill>
                  <a:schemeClr val="bg1"/>
                </a:solidFill>
              </a:rPr>
              <a:t>kill a marine can reduce other’s damaging power</a:t>
            </a:r>
          </a:p>
          <a:p>
            <a:pPr marL="342900" indent="-342900">
              <a:buFont typeface="Arial" panose="020B0604020202020204" pitchFamily="34" charset="0"/>
              <a:buChar char="•"/>
            </a:pPr>
            <a:r>
              <a:rPr lang="en-US" altLang="zh-CN" sz="2000" dirty="0">
                <a:solidFill>
                  <a:schemeClr val="bg1"/>
                </a:solidFill>
              </a:rPr>
              <a:t>Kill medivac can reduce other troop’s endurance</a:t>
            </a:r>
          </a:p>
        </p:txBody>
      </p:sp>
      <p:pic>
        <p:nvPicPr>
          <p:cNvPr id="3" name="图片 2">
            <a:extLst>
              <a:ext uri="{FF2B5EF4-FFF2-40B4-BE49-F238E27FC236}">
                <a16:creationId xmlns:a16="http://schemas.microsoft.com/office/drawing/2014/main" id="{873D97B1-47C7-4704-9D0F-880455FC8ABB}"/>
              </a:ext>
            </a:extLst>
          </p:cNvPr>
          <p:cNvPicPr>
            <a:picLocks noChangeAspect="1"/>
          </p:cNvPicPr>
          <p:nvPr/>
        </p:nvPicPr>
        <p:blipFill>
          <a:blip r:embed="rId4"/>
          <a:stretch>
            <a:fillRect/>
          </a:stretch>
        </p:blipFill>
        <p:spPr>
          <a:xfrm>
            <a:off x="5270687" y="1533832"/>
            <a:ext cx="6398656" cy="3952568"/>
          </a:xfrm>
          <a:prstGeom prst="rect">
            <a:avLst/>
          </a:prstGeom>
        </p:spPr>
      </p:pic>
    </p:spTree>
    <p:extLst>
      <p:ext uri="{BB962C8B-B14F-4D97-AF65-F5344CB8AC3E}">
        <p14:creationId xmlns:p14="http://schemas.microsoft.com/office/powerpoint/2010/main" val="380838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284231" y="385435"/>
            <a:ext cx="4307432" cy="815329"/>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Our contribution</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sp>
        <p:nvSpPr>
          <p:cNvPr id="11" name="矩形 10">
            <a:extLst>
              <a:ext uri="{FF2B5EF4-FFF2-40B4-BE49-F238E27FC236}">
                <a16:creationId xmlns:a16="http://schemas.microsoft.com/office/drawing/2014/main" id="{CF8A952E-3332-4CE1-8E74-3139026397AF}"/>
              </a:ext>
            </a:extLst>
          </p:cNvPr>
          <p:cNvSpPr/>
          <p:nvPr/>
        </p:nvSpPr>
        <p:spPr>
          <a:xfrm>
            <a:off x="-1" y="1743514"/>
            <a:ext cx="8573729" cy="2887479"/>
          </a:xfrm>
          <a:prstGeom prst="rect">
            <a:avLst/>
          </a:prstGeom>
          <a:solidFill>
            <a:schemeClr val="accent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53E2B1F-E09B-40AF-A03B-2510C452D4D3}"/>
              </a:ext>
            </a:extLst>
          </p:cNvPr>
          <p:cNvSpPr/>
          <p:nvPr/>
        </p:nvSpPr>
        <p:spPr>
          <a:xfrm>
            <a:off x="215856" y="2279312"/>
            <a:ext cx="8142013" cy="1815882"/>
          </a:xfrm>
          <a:prstGeom prst="rect">
            <a:avLst/>
          </a:prstGeom>
        </p:spPr>
        <p:txBody>
          <a:bodyPr wrap="square">
            <a:spAutoFit/>
          </a:bodyPr>
          <a:lstStyle/>
          <a:p>
            <a:pPr marL="914400" lvl="1" indent="-457200">
              <a:buFont typeface="Arial" panose="020B0604020202020204" pitchFamily="34" charset="0"/>
              <a:buChar char="•"/>
            </a:pPr>
            <a:r>
              <a:rPr lang="en-US" altLang="zh-CN" sz="2800" dirty="0">
                <a:solidFill>
                  <a:schemeClr val="bg1"/>
                </a:solidFill>
                <a:latin typeface="NimbusRomNo9L-Regu"/>
              </a:rPr>
              <a:t>Provide a PVP mini-game map basing on pysc2 API.</a:t>
            </a:r>
          </a:p>
          <a:p>
            <a:pPr marL="914400" lvl="1" indent="-457200">
              <a:buFont typeface="Arial" panose="020B0604020202020204" pitchFamily="34" charset="0"/>
              <a:buChar char="•"/>
            </a:pPr>
            <a:r>
              <a:rPr lang="en-US" altLang="zh-CN" sz="2800" dirty="0">
                <a:solidFill>
                  <a:schemeClr val="accent4">
                    <a:lumMod val="40000"/>
                    <a:lumOff val="60000"/>
                  </a:schemeClr>
                </a:solidFill>
                <a:latin typeface="NimbusRomNo9L-Regu"/>
              </a:rPr>
              <a:t>Apply baseline DQN</a:t>
            </a:r>
          </a:p>
          <a:p>
            <a:pPr marL="914400" lvl="1" indent="-457200">
              <a:buFont typeface="Arial" panose="020B0604020202020204" pitchFamily="34" charset="0"/>
              <a:buChar char="•"/>
            </a:pPr>
            <a:r>
              <a:rPr lang="en-US" altLang="zh-CN" sz="2800" dirty="0">
                <a:solidFill>
                  <a:schemeClr val="bg1"/>
                </a:solidFill>
                <a:latin typeface="NimbusRomNo9L-Regu"/>
              </a:rPr>
              <a:t>Handle the large action space</a:t>
            </a:r>
          </a:p>
        </p:txBody>
      </p:sp>
    </p:spTree>
    <p:extLst>
      <p:ext uri="{BB962C8B-B14F-4D97-AF65-F5344CB8AC3E}">
        <p14:creationId xmlns:p14="http://schemas.microsoft.com/office/powerpoint/2010/main" val="361370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8F52DF5-5ACB-4FFC-B52A-E84D4B52936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D57AE5E-61E7-40A4-9AC5-35CC858610E0}"/>
              </a:ext>
            </a:extLst>
          </p:cNvPr>
          <p:cNvSpPr>
            <a:spLocks noGrp="1"/>
          </p:cNvSpPr>
          <p:nvPr>
            <p:ph type="ctrTitle"/>
          </p:nvPr>
        </p:nvSpPr>
        <p:spPr>
          <a:xfrm>
            <a:off x="0" y="454261"/>
            <a:ext cx="4984955" cy="749387"/>
          </a:xfrm>
        </p:spPr>
        <p:txBody>
          <a:bodyPr>
            <a:normAutofit fontScale="90000"/>
          </a:bodyPr>
          <a:lstStyle/>
          <a:p>
            <a:r>
              <a:rPr lang="en-US" altLang="zh-CN" dirty="0">
                <a:solidFill>
                  <a:schemeClr val="accent3">
                    <a:lumMod val="20000"/>
                    <a:lumOff val="80000"/>
                  </a:schemeClr>
                </a:solidFill>
                <a:latin typeface="Arial Narrow" panose="020B0606020202030204" pitchFamily="34" charset="0"/>
              </a:rPr>
              <a:t>DQN Overview</a:t>
            </a:r>
            <a:endParaRPr lang="zh-CN" altLang="en-US" dirty="0">
              <a:solidFill>
                <a:schemeClr val="accent3">
                  <a:lumMod val="20000"/>
                  <a:lumOff val="80000"/>
                </a:schemeClr>
              </a:solidFill>
              <a:latin typeface="Arial Narrow" panose="020B0606020202030204" pitchFamily="34" charset="0"/>
            </a:endParaRPr>
          </a:p>
        </p:txBody>
      </p:sp>
      <p:pic>
        <p:nvPicPr>
          <p:cNvPr id="8" name="图片 7">
            <a:extLst>
              <a:ext uri="{FF2B5EF4-FFF2-40B4-BE49-F238E27FC236}">
                <a16:creationId xmlns:a16="http://schemas.microsoft.com/office/drawing/2014/main" id="{11C7C46A-0D48-4AD8-8459-744F855E1FD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597224" y="6071474"/>
            <a:ext cx="2470952" cy="662473"/>
          </a:xfrm>
          <a:prstGeom prst="rect">
            <a:avLst/>
          </a:prstGeom>
        </p:spPr>
      </p:pic>
      <p:sp>
        <p:nvSpPr>
          <p:cNvPr id="13" name="标题 1">
            <a:extLst>
              <a:ext uri="{FF2B5EF4-FFF2-40B4-BE49-F238E27FC236}">
                <a16:creationId xmlns:a16="http://schemas.microsoft.com/office/drawing/2014/main" id="{037EEA6A-9122-47E8-B2D9-5F76DE4AD231}"/>
              </a:ext>
            </a:extLst>
          </p:cNvPr>
          <p:cNvSpPr txBox="1">
            <a:spLocks/>
          </p:cNvSpPr>
          <p:nvPr/>
        </p:nvSpPr>
        <p:spPr>
          <a:xfrm>
            <a:off x="3638550" y="6247392"/>
            <a:ext cx="7542088" cy="48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solidFill>
                  <a:srgbClr val="B2B2B3"/>
                </a:solidFill>
                <a:latin typeface="Arial Narrow" panose="020B0606020202030204" pitchFamily="34" charset="0"/>
              </a:rPr>
              <a:t>ShanghaiTech CS181 Final project</a:t>
            </a:r>
            <a:endParaRPr lang="zh-CN" altLang="en-US" sz="2400" dirty="0">
              <a:solidFill>
                <a:srgbClr val="B2B2B3"/>
              </a:solidFill>
              <a:latin typeface="Arial Narrow" panose="020B0606020202030204" pitchFamily="34" charset="0"/>
            </a:endParaRPr>
          </a:p>
        </p:txBody>
      </p:sp>
      <p:pic>
        <p:nvPicPr>
          <p:cNvPr id="18" name="Picture 2" descr="https://img-blog.csdn.net/20180221124638964?watermark/2/text/aHR0cDovL2Jsb2cuY3Nkbi5uZXQvYXNkMTM2OTEy/font/5a6L5L2T/fontsize/400/fill/I0JBQkFCMA==/dissolve/70">
            <a:extLst>
              <a:ext uri="{FF2B5EF4-FFF2-40B4-BE49-F238E27FC236}">
                <a16:creationId xmlns:a16="http://schemas.microsoft.com/office/drawing/2014/main" id="{CE0C4AD8-323C-42E9-9417-8A703FACA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05" y="1379566"/>
            <a:ext cx="7221605" cy="377253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2C44BF52-5753-4290-8890-9EDE8ADAA8EC}"/>
              </a:ext>
            </a:extLst>
          </p:cNvPr>
          <p:cNvSpPr/>
          <p:nvPr/>
        </p:nvSpPr>
        <p:spPr>
          <a:xfrm>
            <a:off x="3323303" y="2986044"/>
            <a:ext cx="1347020" cy="21927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DB6399E-A23E-4EA9-800C-B0ED851CACEE}"/>
              </a:ext>
            </a:extLst>
          </p:cNvPr>
          <p:cNvSpPr/>
          <p:nvPr/>
        </p:nvSpPr>
        <p:spPr>
          <a:xfrm>
            <a:off x="8251574" y="1898565"/>
            <a:ext cx="4100914" cy="2246769"/>
          </a:xfrm>
          <a:prstGeom prst="rect">
            <a:avLst/>
          </a:prstGeom>
        </p:spPr>
        <p:txBody>
          <a:bodyPr wrap="square">
            <a:spAutoFit/>
          </a:bodyPr>
          <a:lstStyle/>
          <a:p>
            <a:r>
              <a:rPr lang="en-US" altLang="zh-CN" sz="2000" dirty="0">
                <a:solidFill>
                  <a:schemeClr val="accent4">
                    <a:lumMod val="40000"/>
                    <a:lumOff val="60000"/>
                  </a:schemeClr>
                </a:solidFill>
              </a:rPr>
              <a:t>Q approximation function</a:t>
            </a:r>
          </a:p>
          <a:p>
            <a:r>
              <a:rPr lang="en-US" altLang="zh-CN" sz="2000" dirty="0">
                <a:solidFill>
                  <a:schemeClr val="accent4">
                    <a:lumMod val="40000"/>
                    <a:lumOff val="60000"/>
                  </a:schemeClr>
                </a:solidFill>
              </a:rPr>
              <a:t>In DQN is a neuro network</a:t>
            </a:r>
            <a:endParaRPr lang="en-US" altLang="zh-CN" sz="2000" dirty="0">
              <a:solidFill>
                <a:schemeClr val="bg1"/>
              </a:solidFill>
            </a:endParaRPr>
          </a:p>
          <a:p>
            <a:endParaRPr lang="en-US" altLang="zh-CN" sz="2000" dirty="0">
              <a:solidFill>
                <a:schemeClr val="bg1"/>
              </a:solidFill>
            </a:endParaRPr>
          </a:p>
          <a:p>
            <a:r>
              <a:rPr lang="en-US" altLang="zh-CN" sz="2000" dirty="0">
                <a:solidFill>
                  <a:schemeClr val="bg1"/>
                </a:solidFill>
              </a:rPr>
              <a:t>Let’s first focus on the establishment</a:t>
            </a:r>
          </a:p>
          <a:p>
            <a:r>
              <a:rPr lang="en-US" altLang="zh-CN" sz="2000" dirty="0">
                <a:solidFill>
                  <a:schemeClr val="bg1"/>
                </a:solidFill>
              </a:rPr>
              <a:t>Of our neuro network</a:t>
            </a:r>
          </a:p>
          <a:p>
            <a:endParaRPr lang="en-US" altLang="zh-CN" sz="2000" dirty="0">
              <a:solidFill>
                <a:schemeClr val="bg1"/>
              </a:solidFill>
            </a:endParaRPr>
          </a:p>
        </p:txBody>
      </p:sp>
      <p:sp>
        <p:nvSpPr>
          <p:cNvPr id="11" name="矩形 10">
            <a:extLst>
              <a:ext uri="{FF2B5EF4-FFF2-40B4-BE49-F238E27FC236}">
                <a16:creationId xmlns:a16="http://schemas.microsoft.com/office/drawing/2014/main" id="{F8DF7392-662D-4F5E-AFD2-A8D12E4DE4E0}"/>
              </a:ext>
            </a:extLst>
          </p:cNvPr>
          <p:cNvSpPr/>
          <p:nvPr/>
        </p:nvSpPr>
        <p:spPr>
          <a:xfrm>
            <a:off x="521887" y="5463600"/>
            <a:ext cx="6096000" cy="830997"/>
          </a:xfrm>
          <a:prstGeom prst="rect">
            <a:avLst/>
          </a:prstGeom>
        </p:spPr>
        <p:txBody>
          <a:bodyPr>
            <a:spAutoFit/>
          </a:bodyPr>
          <a:lstStyle/>
          <a:p>
            <a:r>
              <a:rPr lang="en-US" altLang="zh-CN" sz="2400" i="1" dirty="0">
                <a:solidFill>
                  <a:schemeClr val="bg1"/>
                </a:solidFill>
                <a:latin typeface="-apple-system"/>
              </a:rPr>
              <a:t>From DeepMind, Playing Atari with Deep Reinforcement Learning,2013</a:t>
            </a:r>
          </a:p>
        </p:txBody>
      </p:sp>
    </p:spTree>
    <p:extLst>
      <p:ext uri="{BB962C8B-B14F-4D97-AF65-F5344CB8AC3E}">
        <p14:creationId xmlns:p14="http://schemas.microsoft.com/office/powerpoint/2010/main" val="3437925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2"/>
        </a:lnRef>
        <a:fillRef idx="1">
          <a:schemeClr val="lt1"/>
        </a:fillRef>
        <a:effectRef idx="0">
          <a:schemeClr val="accent2"/>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2328</Words>
  <Application>Microsoft Office PowerPoint</Application>
  <PresentationFormat>宽屏</PresentationFormat>
  <Paragraphs>464</Paragraphs>
  <Slides>36</Slides>
  <Notes>0</Notes>
  <HiddenSlides>0</HiddenSlides>
  <MMClips>5</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-apple-system</vt:lpstr>
      <vt:lpstr>NimbusRomNo9L-Regu</vt:lpstr>
      <vt:lpstr>等线</vt:lpstr>
      <vt:lpstr>等线 Light</vt:lpstr>
      <vt:lpstr>Arial</vt:lpstr>
      <vt:lpstr>Arial Black</vt:lpstr>
      <vt:lpstr>Arial Narrow</vt:lpstr>
      <vt:lpstr>Cambria Math</vt:lpstr>
      <vt:lpstr>Office 主题​​</vt:lpstr>
      <vt:lpstr>Large action space end-to-end Reinforcement Learning</vt:lpstr>
      <vt:lpstr>Motivation</vt:lpstr>
      <vt:lpstr>Our contribution</vt:lpstr>
      <vt:lpstr>New task</vt:lpstr>
      <vt:lpstr>New task</vt:lpstr>
      <vt:lpstr>New task</vt:lpstr>
      <vt:lpstr>New task</vt:lpstr>
      <vt:lpstr>Our contribution</vt:lpstr>
      <vt:lpstr>DQN Overview</vt:lpstr>
      <vt:lpstr>Motivation</vt:lpstr>
      <vt:lpstr>Network architecture</vt:lpstr>
      <vt:lpstr>Experiment result</vt:lpstr>
      <vt:lpstr>Experiment result</vt:lpstr>
      <vt:lpstr>Experiment result</vt:lpstr>
      <vt:lpstr>Experiment result</vt:lpstr>
      <vt:lpstr>Other tricks</vt:lpstr>
      <vt:lpstr>Other tricks</vt:lpstr>
      <vt:lpstr>Our contribution</vt:lpstr>
      <vt:lpstr>Network architecture</vt:lpstr>
      <vt:lpstr>Network architecture</vt:lpstr>
      <vt:lpstr>Tree-leveled Q-value generating process</vt:lpstr>
      <vt:lpstr>Tree-leveled Q-value generating process</vt:lpstr>
      <vt:lpstr>Tree-leveled Q-value generating process</vt:lpstr>
      <vt:lpstr>Tree-leveled Q-value generating process</vt:lpstr>
      <vt:lpstr>Tree-leveled Q-value generating process</vt:lpstr>
      <vt:lpstr>Tree-leveled Q-value generating process</vt:lpstr>
      <vt:lpstr>Tree-leveled Q-value generating process</vt:lpstr>
      <vt:lpstr>Tree-leveled Q-value generating process</vt:lpstr>
      <vt:lpstr>Network architecture</vt:lpstr>
      <vt:lpstr>Experiment result</vt:lpstr>
      <vt:lpstr>Network architecture</vt:lpstr>
      <vt:lpstr>Network architecture</vt:lpstr>
      <vt:lpstr>Network architecture</vt:lpstr>
      <vt:lpstr>Experiment result</vt:lpstr>
      <vt:lpstr>Experiment result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寅韬 徐</dc:creator>
  <cp:lastModifiedBy>寅韬 徐</cp:lastModifiedBy>
  <cp:revision>116</cp:revision>
  <dcterms:created xsi:type="dcterms:W3CDTF">2018-12-26T13:38:07Z</dcterms:created>
  <dcterms:modified xsi:type="dcterms:W3CDTF">2019-01-17T06:47:59Z</dcterms:modified>
</cp:coreProperties>
</file>